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56" r:id="rId2"/>
    <p:sldId id="258" r:id="rId3"/>
    <p:sldId id="324" r:id="rId4"/>
    <p:sldId id="325" r:id="rId5"/>
    <p:sldId id="327" r:id="rId6"/>
    <p:sldId id="328" r:id="rId7"/>
    <p:sldId id="326" r:id="rId8"/>
    <p:sldId id="263" r:id="rId9"/>
    <p:sldId id="291" r:id="rId10"/>
    <p:sldId id="295" r:id="rId11"/>
    <p:sldId id="432" r:id="rId12"/>
    <p:sldId id="433" r:id="rId13"/>
    <p:sldId id="434" r:id="rId14"/>
    <p:sldId id="435" r:id="rId15"/>
    <p:sldId id="436" r:id="rId16"/>
    <p:sldId id="437" r:id="rId17"/>
    <p:sldId id="438" r:id="rId18"/>
    <p:sldId id="439" r:id="rId19"/>
    <p:sldId id="301" r:id="rId20"/>
    <p:sldId id="440" r:id="rId21"/>
    <p:sldId id="374" r:id="rId22"/>
    <p:sldId id="441" r:id="rId23"/>
    <p:sldId id="375" r:id="rId24"/>
    <p:sldId id="442" r:id="rId25"/>
    <p:sldId id="376" r:id="rId26"/>
    <p:sldId id="443" r:id="rId27"/>
    <p:sldId id="377" r:id="rId28"/>
    <p:sldId id="533" r:id="rId29"/>
    <p:sldId id="444" r:id="rId30"/>
    <p:sldId id="306" r:id="rId31"/>
    <p:sldId id="381" r:id="rId32"/>
    <p:sldId id="445" r:id="rId33"/>
    <p:sldId id="380" r:id="rId34"/>
    <p:sldId id="446" r:id="rId35"/>
    <p:sldId id="379" r:id="rId36"/>
    <p:sldId id="447" r:id="rId37"/>
    <p:sldId id="378" r:id="rId38"/>
    <p:sldId id="448" r:id="rId39"/>
    <p:sldId id="312" r:id="rId40"/>
    <p:sldId id="449" r:id="rId41"/>
    <p:sldId id="385" r:id="rId42"/>
    <p:sldId id="450" r:id="rId43"/>
    <p:sldId id="384" r:id="rId44"/>
    <p:sldId id="451" r:id="rId45"/>
    <p:sldId id="383" r:id="rId46"/>
    <p:sldId id="452" r:id="rId47"/>
    <p:sldId id="382" r:id="rId48"/>
    <p:sldId id="453" r:id="rId49"/>
    <p:sldId id="318" r:id="rId50"/>
    <p:sldId id="454" r:id="rId51"/>
    <p:sldId id="388" r:id="rId52"/>
    <p:sldId id="455" r:id="rId53"/>
    <p:sldId id="387" r:id="rId54"/>
    <p:sldId id="456" r:id="rId55"/>
    <p:sldId id="386" r:id="rId56"/>
    <p:sldId id="457" r:id="rId57"/>
    <p:sldId id="389" r:id="rId58"/>
    <p:sldId id="458" r:id="rId59"/>
    <p:sldId id="320" r:id="rId60"/>
    <p:sldId id="459" r:id="rId61"/>
    <p:sldId id="393" r:id="rId62"/>
    <p:sldId id="460" r:id="rId63"/>
    <p:sldId id="392" r:id="rId64"/>
    <p:sldId id="461" r:id="rId65"/>
    <p:sldId id="391" r:id="rId66"/>
    <p:sldId id="462" r:id="rId67"/>
    <p:sldId id="390" r:id="rId68"/>
    <p:sldId id="463" r:id="rId69"/>
    <p:sldId id="534" r:id="rId70"/>
    <p:sldId id="329" r:id="rId71"/>
    <p:sldId id="330" r:id="rId7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9434" autoAdjust="0"/>
    <p:restoredTop sz="94660"/>
  </p:normalViewPr>
  <p:slideViewPr>
    <p:cSldViewPr>
      <p:cViewPr>
        <p:scale>
          <a:sx n="50" d="100"/>
          <a:sy n="50" d="100"/>
        </p:scale>
        <p:origin x="-612" y="-5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68520F-2EBB-4150-B40A-A3297723CE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1D61AB-91B9-4108-9CB5-3DC4AB489F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789E14-E750-463A-AC9B-8C0D8094E5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3A0026-4E24-4C28-93C1-1B9513BC56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51ECC9-A0CD-4BF4-87CC-1ABFA2B3CF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6CCBD7-5461-4ABE-B6E2-A496CF5C8F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C25FF3-37D6-44D7-9BC0-6CCB3A0E9B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0ECC6B-0BE7-461F-ACE4-E72D85D552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34A2BA-774D-4AB1-BD89-79F3E2B73B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C4F0F3-5ED1-45DE-8625-14CB44E504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0953C4-4FD3-41A8-BBF1-FEC40BF320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14FEDCB8-3855-4954-A916-EB7C362186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2.wav"/><Relationship Id="rId1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audio" Target="../media/audio5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audio" Target="../media/audio5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audio" Target="../media/audio5.wav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audio" Target="../media/audio5.wav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audio" Target="../media/audio5.wav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.wav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audio" Target="../media/audio5.wav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audio" Target="../media/audio5.wav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audio" Target="../media/audio5.wav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audio" Target="../media/audio5.wav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audio" Target="../media/audio5.wav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audio" Target="../media/audio5.wav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audio" Target="../media/audio5.wav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audio" Target="../media/audio5.wav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audio" Target="../media/audio5.wav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audio" Target="../media/audio5.wav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audio" Target="../media/audio5.wav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audio" Target="../media/audio5.wav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audio" Target="../media/audio5.wav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audio" Target="../media/audio5.wav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7" Type="http://schemas.openxmlformats.org/officeDocument/2006/relationships/image" Target="../media/image8.pn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audio" Target="../media/audio5.wav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audio" Target="../media/audio5.wav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audio" Target="../media/audio5.wav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audio" Target="../media/audio5.wav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audio" Target="../media/audio5.wav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audio" Target="../media/audio5.wav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audio" Target="../media/audio5.wav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audio" Target="../media/audio5.wav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audio" Target="../media/audio5.wav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audio" Target="../media/audio5.wav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audio" Target="../media/audio5.wav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7.xml"/><Relationship Id="rId13" Type="http://schemas.openxmlformats.org/officeDocument/2006/relationships/slide" Target="slide27.xml"/><Relationship Id="rId18" Type="http://schemas.openxmlformats.org/officeDocument/2006/relationships/slide" Target="slide37.xml"/><Relationship Id="rId26" Type="http://schemas.openxmlformats.org/officeDocument/2006/relationships/slide" Target="slide53.xml"/><Relationship Id="rId3" Type="http://schemas.openxmlformats.org/officeDocument/2006/relationships/image" Target="../media/image4.png"/><Relationship Id="rId21" Type="http://schemas.openxmlformats.org/officeDocument/2006/relationships/slide" Target="slide43.xml"/><Relationship Id="rId34" Type="http://schemas.openxmlformats.org/officeDocument/2006/relationships/slide" Target="slide69.xml"/><Relationship Id="rId7" Type="http://schemas.openxmlformats.org/officeDocument/2006/relationships/slide" Target="slide15.xml"/><Relationship Id="rId12" Type="http://schemas.openxmlformats.org/officeDocument/2006/relationships/slide" Target="slide25.xml"/><Relationship Id="rId17" Type="http://schemas.openxmlformats.org/officeDocument/2006/relationships/slide" Target="slide35.xml"/><Relationship Id="rId25" Type="http://schemas.openxmlformats.org/officeDocument/2006/relationships/slide" Target="slide51.xml"/><Relationship Id="rId33" Type="http://schemas.openxmlformats.org/officeDocument/2006/relationships/slide" Target="slide67.xml"/><Relationship Id="rId2" Type="http://schemas.openxmlformats.org/officeDocument/2006/relationships/slideLayout" Target="../slideLayouts/slideLayout7.xml"/><Relationship Id="rId16" Type="http://schemas.openxmlformats.org/officeDocument/2006/relationships/slide" Target="slide33.xml"/><Relationship Id="rId20" Type="http://schemas.openxmlformats.org/officeDocument/2006/relationships/slide" Target="slide41.xml"/><Relationship Id="rId29" Type="http://schemas.openxmlformats.org/officeDocument/2006/relationships/slide" Target="slide59.xml"/><Relationship Id="rId1" Type="http://schemas.openxmlformats.org/officeDocument/2006/relationships/themeOverride" Target="../theme/themeOverride1.xml"/><Relationship Id="rId6" Type="http://schemas.openxmlformats.org/officeDocument/2006/relationships/slide" Target="slide13.xml"/><Relationship Id="rId11" Type="http://schemas.openxmlformats.org/officeDocument/2006/relationships/slide" Target="slide23.xml"/><Relationship Id="rId24" Type="http://schemas.openxmlformats.org/officeDocument/2006/relationships/slide" Target="slide49.xml"/><Relationship Id="rId32" Type="http://schemas.openxmlformats.org/officeDocument/2006/relationships/slide" Target="slide65.xml"/><Relationship Id="rId5" Type="http://schemas.openxmlformats.org/officeDocument/2006/relationships/slide" Target="slide11.xml"/><Relationship Id="rId15" Type="http://schemas.openxmlformats.org/officeDocument/2006/relationships/slide" Target="slide31.xml"/><Relationship Id="rId23" Type="http://schemas.openxmlformats.org/officeDocument/2006/relationships/slide" Target="slide47.xml"/><Relationship Id="rId28" Type="http://schemas.openxmlformats.org/officeDocument/2006/relationships/slide" Target="slide57.xml"/><Relationship Id="rId10" Type="http://schemas.openxmlformats.org/officeDocument/2006/relationships/slide" Target="slide21.xml"/><Relationship Id="rId19" Type="http://schemas.openxmlformats.org/officeDocument/2006/relationships/slide" Target="slide39.xml"/><Relationship Id="rId31" Type="http://schemas.openxmlformats.org/officeDocument/2006/relationships/slide" Target="slide63.xml"/><Relationship Id="rId4" Type="http://schemas.openxmlformats.org/officeDocument/2006/relationships/slide" Target="slide9.xml"/><Relationship Id="rId9" Type="http://schemas.openxmlformats.org/officeDocument/2006/relationships/slide" Target="slide19.xml"/><Relationship Id="rId14" Type="http://schemas.openxmlformats.org/officeDocument/2006/relationships/slide" Target="slide29.xml"/><Relationship Id="rId22" Type="http://schemas.openxmlformats.org/officeDocument/2006/relationships/slide" Target="slide45.xml"/><Relationship Id="rId27" Type="http://schemas.openxmlformats.org/officeDocument/2006/relationships/slide" Target="slide55.xml"/><Relationship Id="rId30" Type="http://schemas.openxmlformats.org/officeDocument/2006/relationships/slide" Target="slide6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WELC917.WAV"/>
          <p:cNvPicPr>
            <a:picLocks noRot="1" noChangeAspect="1" noChangeArrowheads="1"/>
          </p:cNvPicPr>
          <p:nvPr>
            <a:wavAudioFile r:embed="rId1" name="WELCOME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91600" y="6705600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RNDO917.WAV">
            <a:hlinkClick r:id="" action="ppaction://media"/>
          </p:cNvPr>
          <p:cNvPicPr>
            <a:picLocks noRot="1" noChangeAspect="1" noChangeArrowheads="1"/>
          </p:cNvPicPr>
          <p:nvPr>
            <a:wavAudioFile r:embed="rId2" name="RNDONE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91600" y="6705600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762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69" fill="hold"/>
                                        <p:tgtEl>
                                          <p:spTgt spid="205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469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950" fill="hold"/>
                                        <p:tgtEl>
                                          <p:spTgt spid="20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55"/>
                </p:tgtEl>
              </p:cMediaNode>
            </p:audio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5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AutoShape 3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67" name="AutoShape 6">
            <a:hlinkClick r:id="rId2" action="ppaction://hlinksldjump" highlightClick="1">
              <a:snd r:embed="rId4" name="buzzerheavy.wav"/>
            </a:hlinkClick>
          </p:cNvPr>
          <p:cNvSpPr>
            <a:spLocks noChangeArrowheads="1"/>
          </p:cNvSpPr>
          <p:nvPr/>
        </p:nvSpPr>
        <p:spPr bwMode="auto">
          <a:xfrm>
            <a:off x="73152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219200" y="1143000"/>
            <a:ext cx="6858000" cy="3810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Pop, Rock, Rap, </a:t>
            </a: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Country, Jazz, </a:t>
            </a: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Blues, Techno, etc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2D050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$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100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pic>
        <p:nvPicPr>
          <p:cNvPr id="11269" name="Picture 5" descr="C:\Users\JessicaLee\AppData\Local\Microsoft\Windows\Temporary Internet Files\Content.IE5\919GP8T7\MC900433820[1]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8200" y="548640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6" descr="C:\Users\JessicaLee\AppData\Local\Microsoft\Windows\Temporary Internet Files\Content.IE5\GFSCMMHK\MC900433818[1]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67600" y="548640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990600" y="1219200"/>
            <a:ext cx="7315200" cy="388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The average expectation</a:t>
            </a: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ithin an industry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$200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pic>
        <p:nvPicPr>
          <p:cNvPr id="12291" name="Picture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5638800"/>
            <a:ext cx="103822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5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15" name="AutoShape 6">
            <a:hlinkClick r:id="rId2" action="ppaction://hlinksldjump" highlightClick="1">
              <a:snd r:embed="rId4" name="buzzerheavy.wav"/>
            </a:hlinkClick>
          </p:cNvPr>
          <p:cNvSpPr>
            <a:spLocks noChangeArrowheads="1"/>
          </p:cNvSpPr>
          <p:nvPr/>
        </p:nvSpPr>
        <p:spPr bwMode="auto">
          <a:xfrm>
            <a:off x="73152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16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870075" y="1600200"/>
            <a:ext cx="5257800" cy="3505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Industry</a:t>
            </a: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Norm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2D050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$200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2D050"/>
              </a:solidFill>
              <a:latin typeface="Times New Roman"/>
              <a:cs typeface="Times New Roman"/>
            </a:endParaRPr>
          </a:p>
        </p:txBody>
      </p:sp>
      <p:pic>
        <p:nvPicPr>
          <p:cNvPr id="13317" name="Picture 5" descr="C:\Users\JessicaLee\AppData\Local\Microsoft\Windows\Temporary Internet Files\Content.IE5\919GP8T7\MC900433820[1]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2800" y="548640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6" descr="C:\Users\JessicaLee\AppData\Local\Microsoft\Windows\Temporary Internet Files\Content.IE5\GFSCMMHK\MC900433818[1]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67600" y="548640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762000" y="1143000"/>
            <a:ext cx="7848600" cy="426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 group of organizations involved </a:t>
            </a: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in producing or handling the same </a:t>
            </a: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product or type of service.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$300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pic>
        <p:nvPicPr>
          <p:cNvPr id="14339" name="Picture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5638800"/>
            <a:ext cx="103822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5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63" name="AutoShape 6">
            <a:hlinkClick r:id="rId2" action="ppaction://hlinksldjump" highlightClick="1">
              <a:snd r:embed="rId4" name="buzzerheavy.wav"/>
            </a:hlinkClick>
          </p:cNvPr>
          <p:cNvSpPr>
            <a:spLocks noChangeArrowheads="1"/>
          </p:cNvSpPr>
          <p:nvPr/>
        </p:nvSpPr>
        <p:spPr bwMode="auto">
          <a:xfrm>
            <a:off x="73152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64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727200" y="1371600"/>
            <a:ext cx="5740400" cy="3505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Industry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2D050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$300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2D050"/>
              </a:solidFill>
              <a:latin typeface="Times New Roman"/>
              <a:cs typeface="Times New Roman"/>
            </a:endParaRPr>
          </a:p>
        </p:txBody>
      </p:sp>
      <p:pic>
        <p:nvPicPr>
          <p:cNvPr id="15365" name="Picture 5" descr="C:\Users\JessicaLee\AppData\Local\Microsoft\Windows\Temporary Internet Files\Content.IE5\919GP8T7\MC900433820[1]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2800" y="548640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6" descr="C:\Users\JessicaLee\AppData\Local\Microsoft\Windows\Temporary Internet Files\Content.IE5\GFSCMMHK\MC900433818[1]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67600" y="548640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838200" y="1371600"/>
            <a:ext cx="7620000" cy="3962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Name 4 ways to segment </a:t>
            </a: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the Television Industry.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$400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pic>
        <p:nvPicPr>
          <p:cNvPr id="16387" name="Picture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5638800"/>
            <a:ext cx="103822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5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1" name="AutoShape 6">
            <a:hlinkClick r:id="rId2" action="ppaction://hlinksldjump" highlightClick="1">
              <a:snd r:embed="rId4" name="buzzerheavy.wav"/>
            </a:hlinkClick>
          </p:cNvPr>
          <p:cNvSpPr>
            <a:spLocks noChangeArrowheads="1"/>
          </p:cNvSpPr>
          <p:nvPr/>
        </p:nvSpPr>
        <p:spPr bwMode="auto">
          <a:xfrm>
            <a:off x="73152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2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09600" y="914400"/>
            <a:ext cx="7848600" cy="426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Reality, 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Comedy, Horror, </a:t>
            </a: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Soap Opera, 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Drama, Talk Show, </a:t>
            </a: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Mini Series, TV Movies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2D050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$400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2D050"/>
              </a:solidFill>
              <a:latin typeface="Times New Roman"/>
              <a:cs typeface="Times New Roman"/>
            </a:endParaRPr>
          </a:p>
        </p:txBody>
      </p:sp>
      <p:pic>
        <p:nvPicPr>
          <p:cNvPr id="17413" name="Picture 5" descr="C:\Users\JessicaLee\AppData\Local\Microsoft\Windows\Temporary Internet Files\Content.IE5\919GP8T7\MC900433820[1]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2800" y="548640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6" descr="C:\Users\JessicaLee\AppData\Local\Microsoft\Windows\Temporary Internet Files\Content.IE5\GFSCMMHK\MC900433818[1]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67600" y="548640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914400" y="1295400"/>
            <a:ext cx="7315200" cy="3581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How has the TV Industry </a:t>
            </a: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changed to meet the </a:t>
            </a: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needs of Today’s Consumers?</a:t>
            </a: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500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pic>
        <p:nvPicPr>
          <p:cNvPr id="18435" name="Picture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5638800"/>
            <a:ext cx="103822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5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59" name="AutoShape 6">
            <a:hlinkClick r:id="rId2" action="ppaction://hlinksldjump" highlightClick="1">
              <a:snd r:embed="rId4" name="buzzerheavy.wav"/>
            </a:hlinkClick>
          </p:cNvPr>
          <p:cNvSpPr>
            <a:spLocks noChangeArrowheads="1"/>
          </p:cNvSpPr>
          <p:nvPr/>
        </p:nvSpPr>
        <p:spPr bwMode="auto">
          <a:xfrm>
            <a:off x="73152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0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914400" y="1143000"/>
            <a:ext cx="7543800" cy="3733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Internet, Video iPods, </a:t>
            </a: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On-Demand Service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2D050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$500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2D050"/>
              </a:solidFill>
              <a:latin typeface="Times New Roman"/>
              <a:cs typeface="Times New Roman"/>
            </a:endParaRPr>
          </a:p>
        </p:txBody>
      </p:sp>
      <p:pic>
        <p:nvPicPr>
          <p:cNvPr id="19461" name="Picture 5" descr="C:\Users\JessicaLee\AppData\Local\Microsoft\Windows\Temporary Internet Files\Content.IE5\919GP8T7\MC900433820[1]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2800" y="548640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6" descr="C:\Users\JessicaLee\AppData\Local\Microsoft\Windows\Temporary Internet Files\Content.IE5\GFSCMMHK\MC900433818[1]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67600" y="548640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990600" y="1066800"/>
            <a:ext cx="7239000" cy="426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Writer who commits a </a:t>
            </a: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story to paper for a fee.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$100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pic>
        <p:nvPicPr>
          <p:cNvPr id="20483" name="Picture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5638800"/>
            <a:ext cx="103822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WordArt 2"/>
          <p:cNvSpPr>
            <a:spLocks noChangeArrowheads="1" noChangeShapeType="1" noTextEdit="1"/>
          </p:cNvSpPr>
          <p:nvPr/>
        </p:nvSpPr>
        <p:spPr bwMode="auto">
          <a:xfrm>
            <a:off x="1143000" y="2209800"/>
            <a:ext cx="6934200" cy="2895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Industries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pic>
        <p:nvPicPr>
          <p:cNvPr id="4099" name="WILL948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WILLAPIR.WAV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67800" y="6781800"/>
            <a:ext cx="76200" cy="7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2867" fill="hold"/>
                                        <p:tgtEl>
                                          <p:spTgt spid="409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099"/>
                </p:tgtEl>
              </p:cMediaNode>
            </p:audio>
          </p:childTnLst>
        </p:cTn>
      </p:par>
    </p:tnLst>
    <p:bldLst>
      <p:bldP spid="409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AutoShape 5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07" name="AutoShape 6">
            <a:hlinkClick r:id="rId2" action="ppaction://hlinksldjump" highlightClick="1">
              <a:snd r:embed="rId4" name="buzzerheavy.wav"/>
            </a:hlinkClick>
          </p:cNvPr>
          <p:cNvSpPr>
            <a:spLocks noChangeArrowheads="1"/>
          </p:cNvSpPr>
          <p:nvPr/>
        </p:nvSpPr>
        <p:spPr bwMode="auto">
          <a:xfrm>
            <a:off x="73152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08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900238" y="1295400"/>
            <a:ext cx="5257800" cy="3505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Ghostwriter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2D050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$100</a:t>
            </a:r>
          </a:p>
        </p:txBody>
      </p:sp>
      <p:pic>
        <p:nvPicPr>
          <p:cNvPr id="21509" name="Picture 5" descr="C:\Users\JessicaLee\AppData\Local\Microsoft\Windows\Temporary Internet Files\Content.IE5\919GP8T7\MC900433820[1]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2800" y="548640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6" descr="C:\Users\JessicaLee\AppData\Local\Microsoft\Windows\Temporary Internet Files\Content.IE5\GFSCMMHK\MC900433818[1]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67600" y="548640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838200" y="990600"/>
            <a:ext cx="7467600" cy="457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Person an author hires who, </a:t>
            </a: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For a percentage of the book sales, </a:t>
            </a: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Plans the marketing campaign</a:t>
            </a: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And personal appearances.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$200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pic>
        <p:nvPicPr>
          <p:cNvPr id="22531" name="Picture 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5562600"/>
            <a:ext cx="103822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295400" y="1295400"/>
            <a:ext cx="6781800" cy="3733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Literary</a:t>
            </a: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Agent</a:t>
            </a: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$200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2D050"/>
              </a:solidFill>
              <a:latin typeface="Times New Roman"/>
              <a:cs typeface="Times New Roman"/>
            </a:endParaRPr>
          </a:p>
        </p:txBody>
      </p:sp>
      <p:sp>
        <p:nvSpPr>
          <p:cNvPr id="23555" name="AutoShape 5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56" name="AutoShape 6">
            <a:hlinkClick r:id="rId2" action="ppaction://hlinksldjump" highlightClick="1">
              <a:snd r:embed="rId4" name="buzzerheavy.wav"/>
            </a:hlinkClick>
          </p:cNvPr>
          <p:cNvSpPr>
            <a:spLocks noChangeArrowheads="1"/>
          </p:cNvSpPr>
          <p:nvPr/>
        </p:nvSpPr>
        <p:spPr bwMode="auto">
          <a:xfrm>
            <a:off x="73152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23557" name="Picture 5" descr="C:\Users\JessicaLee\AppData\Local\Microsoft\Windows\Temporary Internet Files\Content.IE5\919GP8T7\MC900433820[1]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2800" y="548640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6" descr="C:\Users\JessicaLee\AppData\Local\Microsoft\Windows\Temporary Internet Files\Content.IE5\GFSCMMHK\MC900433818[1]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67600" y="548640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914400" y="1447800"/>
            <a:ext cx="7467600" cy="3733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 payment of 10% or more of </a:t>
            </a: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the price of every copy sold. 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$300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pic>
        <p:nvPicPr>
          <p:cNvPr id="24579" name="Picture 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5638800"/>
            <a:ext cx="103822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752600" y="1295400"/>
            <a:ext cx="5562600" cy="3733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Royalty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2D050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$300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2D050"/>
              </a:solidFill>
              <a:latin typeface="Times New Roman"/>
              <a:cs typeface="Times New Roman"/>
            </a:endParaRPr>
          </a:p>
        </p:txBody>
      </p:sp>
      <p:sp>
        <p:nvSpPr>
          <p:cNvPr id="25603" name="AutoShape 5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04" name="AutoShape 6">
            <a:hlinkClick r:id="rId2" action="ppaction://hlinksldjump" highlightClick="1">
              <a:snd r:embed="rId4" name="buzzerheavy.wav"/>
            </a:hlinkClick>
          </p:cNvPr>
          <p:cNvSpPr>
            <a:spLocks noChangeArrowheads="1"/>
          </p:cNvSpPr>
          <p:nvPr/>
        </p:nvSpPr>
        <p:spPr bwMode="auto">
          <a:xfrm>
            <a:off x="73152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25605" name="Picture 5" descr="C:\Users\JessicaLee\AppData\Local\Microsoft\Windows\Temporary Internet Files\Content.IE5\919GP8T7\MC900433820[1]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2800" y="548640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6" descr="C:\Users\JessicaLee\AppData\Local\Microsoft\Windows\Temporary Internet Files\Content.IE5\GFSCMMHK\MC900433818[1]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67600" y="548640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838200" y="1066800"/>
            <a:ext cx="7620000" cy="426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Name 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2 reasons a celebrity </a:t>
            </a: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would write a book.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$400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pic>
        <p:nvPicPr>
          <p:cNvPr id="26627" name="Picture 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5638800"/>
            <a:ext cx="103822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143000" y="1143000"/>
            <a:ext cx="7086600" cy="426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Extend Career</a:t>
            </a: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Share a Message</a:t>
            </a: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Gain Recognition</a:t>
            </a: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Additional Revenue</a:t>
            </a: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$400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2D050"/>
              </a:solidFill>
              <a:latin typeface="Times New Roman"/>
              <a:cs typeface="Times New Roman"/>
            </a:endParaRPr>
          </a:p>
        </p:txBody>
      </p:sp>
      <p:sp>
        <p:nvSpPr>
          <p:cNvPr id="27651" name="AutoShape 5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52" name="AutoShape 6">
            <a:hlinkClick r:id="rId2" action="ppaction://hlinksldjump" highlightClick="1">
              <a:snd r:embed="rId4" name="buzzerheavy.wav"/>
            </a:hlinkClick>
          </p:cNvPr>
          <p:cNvSpPr>
            <a:spLocks noChangeArrowheads="1"/>
          </p:cNvSpPr>
          <p:nvPr/>
        </p:nvSpPr>
        <p:spPr bwMode="auto">
          <a:xfrm>
            <a:off x="73152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27653" name="Picture 5" descr="C:\Users\JessicaLee\AppData\Local\Microsoft\Windows\Temporary Internet Files\Content.IE5\919GP8T7\MC900433820[1]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2800" y="548640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Picture 6" descr="C:\Users\JessicaLee\AppData\Local\Microsoft\Windows\Temporary Internet Files\Content.IE5\GFSCMMHK\MC900433818[1]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67600" y="548640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143000" y="914400"/>
            <a:ext cx="6934200" cy="441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Name 3 themes people </a:t>
            </a: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to love to read about.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$500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pic>
        <p:nvPicPr>
          <p:cNvPr id="28675" name="Picture 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5638800"/>
            <a:ext cx="103822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752600" y="990600"/>
            <a:ext cx="5562600" cy="4953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Rags-to-Riches</a:t>
            </a: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Personal Experiences</a:t>
            </a: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Failures</a:t>
            </a: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Triumphs </a:t>
            </a: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Lessons Learned</a:t>
            </a: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$500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2D050"/>
              </a:solidFill>
              <a:latin typeface="Times New Roman"/>
              <a:cs typeface="Times New Roman"/>
            </a:endParaRPr>
          </a:p>
        </p:txBody>
      </p:sp>
      <p:sp>
        <p:nvSpPr>
          <p:cNvPr id="29699" name="AutoShape 3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0" name="AutoShape 4">
            <a:hlinkClick r:id="rId2" action="ppaction://hlinksldjump" highlightClick="1">
              <a:snd r:embed="rId4" name="buzzerheavy.wav"/>
            </a:hlinkClick>
          </p:cNvPr>
          <p:cNvSpPr>
            <a:spLocks noChangeArrowheads="1"/>
          </p:cNvSpPr>
          <p:nvPr/>
        </p:nvSpPr>
        <p:spPr bwMode="auto">
          <a:xfrm>
            <a:off x="73152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29701" name="Picture 5" descr="C:\Users\JessicaLee\AppData\Local\Microsoft\Windows\Temporary Internet Files\Content.IE5\919GP8T7\MC900433820[1]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2800" y="548640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2" name="Picture 6" descr="C:\Users\JessicaLee\AppData\Local\Microsoft\Windows\Temporary Internet Files\Content.IE5\GFSCMMHK\MC900433818[1]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67600" y="548640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914400" y="1066800"/>
            <a:ext cx="7391400" cy="426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Responsible travel to natural places </a:t>
            </a: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that conserve the environment and </a:t>
            </a: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Sustain the well being of the local people.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$100</a:t>
            </a:r>
          </a:p>
        </p:txBody>
      </p:sp>
      <p:pic>
        <p:nvPicPr>
          <p:cNvPr id="30723" name="Picture 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5638800"/>
            <a:ext cx="103822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WordArt 2"/>
          <p:cNvSpPr>
            <a:spLocks noChangeArrowheads="1" noChangeShapeType="1" noTextEdit="1"/>
          </p:cNvSpPr>
          <p:nvPr/>
        </p:nvSpPr>
        <p:spPr bwMode="auto">
          <a:xfrm>
            <a:off x="990600" y="1447800"/>
            <a:ext cx="7086600" cy="411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Special </a:t>
            </a:r>
          </a:p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Marketing </a:t>
            </a:r>
          </a:p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Tools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828800" y="1295400"/>
            <a:ext cx="5334000" cy="3962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Ecotourism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2D050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$100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2D050"/>
              </a:solidFill>
              <a:latin typeface="Times New Roman"/>
              <a:cs typeface="Times New Roman"/>
            </a:endParaRPr>
          </a:p>
        </p:txBody>
      </p:sp>
      <p:sp>
        <p:nvSpPr>
          <p:cNvPr id="31747" name="AutoShape 6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48" name="AutoShape 7">
            <a:hlinkClick r:id="rId2" action="ppaction://hlinksldjump" highlightClick="1">
              <a:snd r:embed="rId4" name="buzzerheavy.wav"/>
            </a:hlinkClick>
          </p:cNvPr>
          <p:cNvSpPr>
            <a:spLocks noChangeArrowheads="1"/>
          </p:cNvSpPr>
          <p:nvPr/>
        </p:nvSpPr>
        <p:spPr bwMode="auto">
          <a:xfrm>
            <a:off x="73152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31749" name="Picture 5" descr="C:\Users\JessicaLee\AppData\Local\Microsoft\Windows\Temporary Internet Files\Content.IE5\919GP8T7\MC900433820[1]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2800" y="548640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0" name="Picture 6" descr="C:\Users\JessicaLee\AppData\Local\Microsoft\Windows\Temporary Internet Files\Content.IE5\GFSCMMHK\MC900433818[1]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67600" y="548640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762000" y="914400"/>
            <a:ext cx="7848600" cy="464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Companies and individuals who create and </a:t>
            </a: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market tours in order to increase the </a:t>
            </a: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volume of visitors and their spending.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$200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pic>
        <p:nvPicPr>
          <p:cNvPr id="32771" name="Picture 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5638800"/>
            <a:ext cx="103822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2" name="AutoShape 4" descr="data:image/jpeg;base64,/9j/4AAQSkZJRgABAQAAAQABAAD/2wCEAAkGBhQPEBQUEhEUExURFBYUGBgUGRAWFxoWGBwaFhUXFxMXIDIfFxkkHRUSHzIhJycpMDAuFh49NTAqNScsLCkBCQoKDgwOGQ8PGjQkHiUyLi0qLyo1LSwsLCwsLC8wLDQsLCwqLSwpLCwsKTUtLCosLCwsLywpLCwsLCwsLC4sKf/AABEIAFUAgAMBIgACEQEDEQH/xAAbAAACAwEBAQAAAAAAAAAAAAAABQEDBAYCB//EAEQQAAIBAgMFBQUGAgUNAAAAAAECEQADBBIhBRMxQVIiUWGS0QYUMpGyFTNCcYGhcrEjJFPCwxYXQ2KCk5SzwdPU4fD/xAAaAQEBAQEBAQEAAAAAAAAAAAAAAQQCBQYD/8QAJBEAAgECBgIDAQAAAAAAAAAAAAERAhMDEiExUWEEQRSxwSP/2gAMAwEAAhEDEQA/APpN+2rqVZGZWBBBS5BB4jhVN7AW3nNaJkKvw3QYQkoAQJEEkgiONPNwvT9XrRuF6fq9a23TLbENzZlppzWiZCKSVvEkIZQE84P/ALmtebwby3PSme4Xp+r1o3C9P1etLrFsWZvBvLc9KM3g3kuelM9wvT9XrRuF6fq9aXRbEjYO2QAbZIBYwUuES05uWs5mn868rs20FK7toZQpkXySoJKjMddCxgzImnu4Xp+r1o3C9P1etLrFs59tkWTlmyTk0HZv9+Yz1S2pzTJ40HZFkljujL6kxf6s+nT2u1pGtdBuF6fq9ajcL0/u3rVvMlsW5vBvLc9KM3g3kuelMvdl6f3b1o93Xp/dvWpdLbFubwbyXPSjN4N5LnpTL3den929aPd16f3b1pdFsW5/BvLc9Kgv4N5bnpTC7bCwRpJjie4nn+QrHisalpVLkDNGpnUkA6AannwHKl0WyIHf+59aovYjI9tcrEXM0sN4QsCRmI0E8JJFQdnoXDlFzgFQ0CYPj/18T316vYXOpXUZlIkcROmk1VAMYxuIPDAt/wARY9aY29YnQmJGYmDzEg6xSC7s2202d1v2w9tSqm4bbHOxzarCgaLy7tNRTaxs5AUfdKHVAoOhKjTs5uccJ4/OpEMSa99mCSTohJ1PJgsn9K5na/tmuFUPdQKhuNbH9JmzECZVknLHcQZnlBp8lqQoIkbtgZ8XFcld9l71z+jKpYDXWcNaGJXswfjNnEAnXLAJHxNA41Ht2Vbjr2X9qbW0Q5tabogHtM3xBiOQ6a87Y9pRh1vMVGSwUzMbnGWRSu7BzLOcgNBEidRodmydnXLKBLl1bgUBVIW6pAAPxG5dcueGsjhzpFtb2fum5fyWkC3RbCuoui5Je1Iz27wZUkOdAggamJl613Hsu2B7eWcbcZLWjJbNzR2OikDgVHUKf7UxWQXX1JV8iiX1YrbyLC97P+9Ktk7CuYW26G+LiHM0FcTmzEATvLt99IX4Y58tZ27XWFvNkZyt3MqoCzFslrLEAka8xwE0p01ZYlwjPiNq/wBSbEIO0FBysbkBgwR1IBB0OYfpTa5c3RaCfurx4k6pkynXmMxrl9qYC99mulhN5d0BVla1nOZS+QEAgDkSNQn60+vW2g5ozHD4icsxmItzE6xM1VqyNZS7be1bGCsi46M8lUADGSxBOrM0DQMSfCqtg7ZXFkzhHsqERwzXEad4AyCEaZyma87T2Baxdvd30DoSDEkEEcwRqDxpNsPCtgsOz30ZQlnCLAh2zLaS24CqSSQ+mnHlNfMfPxXS4TzTz9Hp/HoTXB1O8EECYW8VGs6ZCYk/mawY15ax4H/DNW4Nw1slSCrXpBGoI3fI1m2gYNn/AO/0Zr2Mdt+M6nvl/DLgr+yXY33Y6m8zetG7HUfM3rXC4H24e5dRDasAO6qSLmHJgkDQC6STr3Gum2vjBYsXLihCUEgNkUHVRqWIA494raZxrkHW3nb1oFoH8TeZvWvnv+X9z+xw/wDvMN/3a6nC47eYbeQql8PcchSpAIiIKkg8TzNFqHoOMi6QYgQIMafpRlXrPnPrSfaN1kxFpEtqyMzB/uxAGkienQ+PKTpWDC+0yXL4tKmGJLlezibLPA+I7oJJIAJieVVqIInJ0+Res+c+tSbQHFm8zetLlv2nDhWtsVBkLkJHHjHDhVyMDBMfd2jrHMMTx/KkEk1G0p4sT4FiR8pqGsqSTmInUwzCTwmAeMAfKk1/EvbuBik2nDleyNVRUOYGOJJuQCYYKIiZOjB7Ss3re8RlyaySAIjjPdyok90UYbgdbed/WpWyvM5pBXtMW0PEannp8qy2L1u4JRkYa6rlI4HmKqe7GYgJCmOU8B+n4hxj+UoYk3i0B+NvO/rS/b9se7t22Pbs8XYj723ymrEbtFWCaKDpHOQeOvEHlWbHbq/bu2xcXMqljkNvOpQ51MEEAhlHEEeFcW0/RcxZ7RYi1g33guIqu7NctFlBZgO3ctKTq4zgsv4pB+L4qdqLItfkf+Wag+z26vWrlp8q5wzyWLs+Vw7Zj8RuLo080UjWrsas7n8v8OsnlqPHrXTNGA1dpfZzWC9gr9u6jm5bIR1YgC1MAgmIw47u8fmK6ba2ymvWLltdC+gJAgaqeasOXSaZ+7r0ij3dOkVsWhnPn/8Am8xH9rb+Vn/xq6azs9rOGNtiCVw11SREE6cIUD9hTr3dOkVK2lEwBrx4VVoHqKNopfGJti3bzW3Zs5huyBJJbkZEAeJ51jw+wMQLwZ3YoGzQMTtNvFRu3fdkTEqRETpXQe52+hfkKPc7fQv7VW04IlBmuYUhWOWJBJ04mIknmYAE+FV7s5RAnsWBwJ0ggmBqdCT+lbfc7fQvyFe3tK3EA/KjZYEl3ZjOFRrrGypndG1iY/hLZZKT+H9Jy6VbsfZO4t5FB0ZjOVlLEwS0MARxj/Zpr7unSKPdk6RUTa9hozLhIgBYAEAAQAIOgA4ClOMzqzgYO/cOYEOnueWIHDeXVbqGq8z4U/8Ad06RR7unSKNiBRs62zM39Wu2QFUAXPd9Trw3VxuAy8Y5eNa8RhoRzESjSY4wpAk84GlbPd06RR7unSKJiCL34P4/7j1ivLO5/IfQBW+9+D+P+49UC1mVNRoq/wAhWbyaKsTCqop3aO8OpU1psrx10pauMOKI7CeEhSR/KlybWdAN4pYMwAOV7bZTlXMbcGAGaJJWYHfTB9pIwIOUggggpfIIOhBHdVV3E2nKlktsU+GbV0xwOk8OA+QrcquUZn0UHbUBSbejOV0LEhQ4t5yAsAZjzI/OTFQ+2on+iJBkqcw7UXFtaiOzq3jw+V73rJyzbtnKSVm1d0JOYkd2sGqbSWVuO8KzXOOa28cQ2gAE6hTJk6DWqqlwNSLu2srMDbnLEEEwxzrbYBmUDRn5E8DMV4u7ZZT93oi3S4zCQbbBWytHa56QP0q69uHzSiAuQWIt3QTDBtTzEqJq1cRaC5QlsAKVjdXYynisdx7qZlwDZFEVT9qL/q+S/R9qr4eS/XObopdFEVT9qr4eS/R9qL3r5L9M3RS6KIqj7UXvXyX6PtRe9fJfpmIXxWTGXCmZibmVVTS3kkklw0BlOYwE0041Z9qL3r5L9SNqjvHkv0bBdYObdmCMxVoPETadoPiJis1v4R/CP5CrE2mmYFm+EkwqXdTBXUnwZvnWcYhBwcwNBNu5w5Vz7KYZqKKK0n5hRRRQgUUUUAUUUUAUUUUAUUUUAUUUUAVM1FFAf//Z"/>
          <p:cNvSpPr>
            <a:spLocks noChangeAspect="1" noChangeArrowheads="1"/>
          </p:cNvSpPr>
          <p:nvPr/>
        </p:nvSpPr>
        <p:spPr bwMode="auto">
          <a:xfrm>
            <a:off x="76200" y="-400050"/>
            <a:ext cx="1219200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773" name="AutoShape 6" descr="data:image/jpeg;base64,/9j/4AAQSkZJRgABAQAAAQABAAD/2wCEAAkGBhQPEBQUEhEUExURFBYUGBgUGRAWFxoWGBwaFhUXFxMXIDIfFxkkHRUSHzIhJycpMDAuFh49NTAqNScsLCkBCQoKDgwOGQ8PGjQkHiUyLi0qLyo1LSwsLCwsLC8wLDQsLCwqLSwpLCwsKTUtLCosLCwsLywpLCwsLCwsLC4sKf/AABEIAFUAgAMBIgACEQEDEQH/xAAbAAACAwEBAQAAAAAAAAAAAAAABQEDBAYCB//EAEQQAAIBAgMFBQUGAgUNAAAAAAECEQADBBIhBRMxQVIiUWGS0QYUMpGyFTNCcYGhcrEjJFPCwxYXQ2KCk5SzwdPU4fD/xAAaAQEBAQEBAQEAAAAAAAAAAAAAAQQCBQYD/8QAJBEAAgECBgIDAQAAAAAAAAAAAAERAhMDEiExUWEEQRSxwSP/2gAMAwEAAhEDEQA/APpN+2rqVZGZWBBBS5BB4jhVN7AW3nNaJkKvw3QYQkoAQJEEkgiONPNwvT9XrRuF6fq9a23TLbENzZlppzWiZCKSVvEkIZQE84P/ALmtebwby3PSme4Xp+r1o3C9P1etLrFsWZvBvLc9KM3g3kuelM9wvT9XrRuF6fq9aXRbEjYO2QAbZIBYwUuES05uWs5mn868rs20FK7toZQpkXySoJKjMddCxgzImnu4Xp+r1o3C9P1etLrFs59tkWTlmyTk0HZv9+Yz1S2pzTJ40HZFkljujL6kxf6s+nT2u1pGtdBuF6fq9ajcL0/u3rVvMlsW5vBvLc9KM3g3kuelMvdl6f3b1o93Xp/dvWpdLbFubwbyXPSjN4N5LnpTL3den929aPd16f3b1pdFsW5/BvLc9Kgv4N5bnpTC7bCwRpJjie4nn+QrHisalpVLkDNGpnUkA6AannwHKl0WyIHf+59aovYjI9tcrEXM0sN4QsCRmI0E8JJFQdnoXDlFzgFQ0CYPj/18T316vYXOpXUZlIkcROmk1VAMYxuIPDAt/wARY9aY29YnQmJGYmDzEg6xSC7s2202d1v2w9tSqm4bbHOxzarCgaLy7tNRTaxs5AUfdKHVAoOhKjTs5uccJ4/OpEMSa99mCSTohJ1PJgsn9K5na/tmuFUPdQKhuNbH9JmzECZVknLHcQZnlBp8lqQoIkbtgZ8XFcld9l71z+jKpYDXWcNaGJXswfjNnEAnXLAJHxNA41Ht2Vbjr2X9qbW0Q5tabogHtM3xBiOQ6a87Y9pRh1vMVGSwUzMbnGWRSu7BzLOcgNBEidRodmydnXLKBLl1bgUBVIW6pAAPxG5dcueGsjhzpFtb2fum5fyWkC3RbCuoui5Je1Iz27wZUkOdAggamJl613Hsu2B7eWcbcZLWjJbNzR2OikDgVHUKf7UxWQXX1JV8iiX1YrbyLC97P+9Ktk7CuYW26G+LiHM0FcTmzEATvLt99IX4Y58tZ27XWFvNkZyt3MqoCzFslrLEAka8xwE0p01ZYlwjPiNq/wBSbEIO0FBysbkBgwR1IBB0OYfpTa5c3RaCfurx4k6pkynXmMxrl9qYC99mulhN5d0BVla1nOZS+QEAgDkSNQn60+vW2g5ozHD4icsxmItzE6xM1VqyNZS7be1bGCsi46M8lUADGSxBOrM0DQMSfCqtg7ZXFkzhHsqERwzXEad4AyCEaZyma87T2Baxdvd30DoSDEkEEcwRqDxpNsPCtgsOz30ZQlnCLAh2zLaS24CqSSQ+mnHlNfMfPxXS4TzTz9Hp/HoTXB1O8EECYW8VGs6ZCYk/mawY15ax4H/DNW4Nw1slSCrXpBGoI3fI1m2gYNn/AO/0Zr2Mdt+M6nvl/DLgr+yXY33Y6m8zetG7HUfM3rXC4H24e5dRDasAO6qSLmHJgkDQC6STr3Gum2vjBYsXLihCUEgNkUHVRqWIA494raZxrkHW3nb1oFoH8TeZvWvnv+X9z+xw/wDvMN/3a6nC47eYbeQql8PcchSpAIiIKkg8TzNFqHoOMi6QYgQIMafpRlXrPnPrSfaN1kxFpEtqyMzB/uxAGkienQ+PKTpWDC+0yXL4tKmGJLlezibLPA+I7oJJIAJieVVqIInJ0+Res+c+tSbQHFm8zetLlv2nDhWtsVBkLkJHHjHDhVyMDBMfd2jrHMMTx/KkEk1G0p4sT4FiR8pqGsqSTmInUwzCTwmAeMAfKk1/EvbuBik2nDleyNVRUOYGOJJuQCYYKIiZOjB7Ss3re8RlyaySAIjjPdyok90UYbgdbed/WpWyvM5pBXtMW0PEannp8qy2L1u4JRkYa6rlI4HmKqe7GYgJCmOU8B+n4hxj+UoYk3i0B+NvO/rS/b9se7t22Pbs8XYj723ymrEbtFWCaKDpHOQeOvEHlWbHbq/bu2xcXMqljkNvOpQ51MEEAhlHEEeFcW0/RcxZ7RYi1g33guIqu7NctFlBZgO3ctKTq4zgsv4pB+L4qdqLItfkf+Wag+z26vWrlp8q5wzyWLs+Vw7Zj8RuLo080UjWrsas7n8v8OsnlqPHrXTNGA1dpfZzWC9gr9u6jm5bIR1YgC1MAgmIw47u8fmK6ba2ymvWLltdC+gJAgaqeasOXSaZ+7r0ij3dOkVsWhnPn/8Am8xH9rb+Vn/xq6azs9rOGNtiCVw11SREE6cIUD9hTr3dOkVK2lEwBrx4VVoHqKNopfGJti3bzW3Zs5huyBJJbkZEAeJ51jw+wMQLwZ3YoGzQMTtNvFRu3fdkTEqRETpXQe52+hfkKPc7fQv7VW04IlBmuYUhWOWJBJ04mIknmYAE+FV7s5RAnsWBwJ0ggmBqdCT+lbfc7fQvyFe3tK3EA/KjZYEl3ZjOFRrrGypndG1iY/hLZZKT+H9Jy6VbsfZO4t5FB0ZjOVlLEwS0MARxj/Zpr7unSKPdk6RUTa9hozLhIgBYAEAAQAIOgA4ClOMzqzgYO/cOYEOnueWIHDeXVbqGq8z4U/8Ad06RR7unSKNiBRs62zM39Wu2QFUAXPd9Trw3VxuAy8Y5eNa8RhoRzESjSY4wpAk84GlbPd06RR7unSKJiCL34P4/7j1ivLO5/IfQBW+9+D+P+49UC1mVNRoq/wAhWbyaKsTCqop3aO8OpU1psrx10pauMOKI7CeEhSR/KlybWdAN4pYMwAOV7bZTlXMbcGAGaJJWYHfTB9pIwIOUggggpfIIOhBHdVV3E2nKlktsU+GbV0xwOk8OA+QrcquUZn0UHbUBSbejOV0LEhQ4t5yAsAZjzI/OTFQ+2on+iJBkqcw7UXFtaiOzq3jw+V73rJyzbtnKSVm1d0JOYkd2sGqbSWVuO8KzXOOa28cQ2gAE6hTJk6DWqqlwNSLu2srMDbnLEEEwxzrbYBmUDRn5E8DMV4u7ZZT93oi3S4zCQbbBWytHa56QP0q69uHzSiAuQWIt3QTDBtTzEqJq1cRaC5QlsAKVjdXYynisdx7qZlwDZFEVT9qL/q+S/R9qr4eS/XObopdFEVT9qr4eS/R9qL3r5L9M3RS6KIqj7UXvXyX6PtRe9fJfpmIXxWTGXCmZibmVVTS3kkklw0BlOYwE0041Z9qL3r5L9SNqjvHkv0bBdYObdmCMxVoPETadoPiJis1v4R/CP5CrE2mmYFm+EkwqXdTBXUnwZvnWcYhBwcwNBNu5w5Vz7KYZqKKK0n5hRRRQgUUUUAUUUUAUUUUAUUUUAUUUUAVM1FFAf//Z"/>
          <p:cNvSpPr>
            <a:spLocks noChangeAspect="1" noChangeArrowheads="1"/>
          </p:cNvSpPr>
          <p:nvPr/>
        </p:nvSpPr>
        <p:spPr bwMode="auto">
          <a:xfrm>
            <a:off x="228600" y="-247650"/>
            <a:ext cx="1219200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371600" y="1524000"/>
            <a:ext cx="6629400" cy="3048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Travel 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Trade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2D050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$200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2D050"/>
              </a:solidFill>
              <a:latin typeface="Times New Roman"/>
              <a:cs typeface="Times New Roman"/>
            </a:endParaRPr>
          </a:p>
        </p:txBody>
      </p:sp>
      <p:sp>
        <p:nvSpPr>
          <p:cNvPr id="33795" name="AutoShape 5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796" name="AutoShape 6">
            <a:hlinkClick r:id="rId2" action="ppaction://hlinksldjump" highlightClick="1">
              <a:snd r:embed="rId4" name="buzzerheavy.wav"/>
            </a:hlinkClick>
          </p:cNvPr>
          <p:cNvSpPr>
            <a:spLocks noChangeArrowheads="1"/>
          </p:cNvSpPr>
          <p:nvPr/>
        </p:nvSpPr>
        <p:spPr bwMode="auto">
          <a:xfrm>
            <a:off x="73152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33797" name="Picture 5" descr="C:\Users\JessicaLee\AppData\Local\Microsoft\Windows\Temporary Internet Files\Content.IE5\919GP8T7\MC900433820[1]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2800" y="548640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8" name="Picture 6" descr="C:\Users\JessicaLee\AppData\Local\Microsoft\Windows\Temporary Internet Files\Content.IE5\GFSCMMHK\MC900433818[1]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67600" y="548640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838200" y="1524000"/>
            <a:ext cx="7696200" cy="3962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Travel trade that is recreational or </a:t>
            </a: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planned around a special interest.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$300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pic>
        <p:nvPicPr>
          <p:cNvPr id="34819" name="Picture 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5638800"/>
            <a:ext cx="103822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143000" y="1371600"/>
            <a:ext cx="6781800" cy="297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Niche Travel</a:t>
            </a: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(European Music Tour)</a:t>
            </a: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$300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2D050"/>
              </a:solidFill>
              <a:latin typeface="Times New Roman"/>
              <a:cs typeface="Times New Roman"/>
            </a:endParaRPr>
          </a:p>
        </p:txBody>
      </p:sp>
      <p:sp>
        <p:nvSpPr>
          <p:cNvPr id="35843" name="AutoShape 5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44" name="AutoShape 6">
            <a:hlinkClick r:id="rId2" action="ppaction://hlinksldjump" highlightClick="1">
              <a:snd r:embed="rId4" name="buzzerheavy.wav"/>
            </a:hlinkClick>
          </p:cNvPr>
          <p:cNvSpPr>
            <a:spLocks noChangeArrowheads="1"/>
          </p:cNvSpPr>
          <p:nvPr/>
        </p:nvSpPr>
        <p:spPr bwMode="auto">
          <a:xfrm>
            <a:off x="73152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35845" name="Picture 5" descr="C:\Users\JessicaLee\AppData\Local\Microsoft\Windows\Temporary Internet Files\Content.IE5\919GP8T7\MC900433820[1]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2800" y="548640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6" name="Picture 6" descr="C:\Users\JessicaLee\AppData\Local\Microsoft\Windows\Temporary Internet Files\Content.IE5\GFSCMMHK\MC900433818[1]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67600" y="548640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990600" y="914400"/>
            <a:ext cx="7239000" cy="472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The total of new spending resulting </a:t>
            </a: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from an event of attraction.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$400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pic>
        <p:nvPicPr>
          <p:cNvPr id="36867" name="Picture 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5638800"/>
            <a:ext cx="103822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762000" y="1524000"/>
            <a:ext cx="7620000" cy="3657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Direct Economic Impact</a:t>
            </a: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$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400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2D050"/>
              </a:solidFill>
              <a:latin typeface="Times New Roman"/>
              <a:cs typeface="Times New Roman"/>
            </a:endParaRPr>
          </a:p>
        </p:txBody>
      </p:sp>
      <p:sp>
        <p:nvSpPr>
          <p:cNvPr id="37891" name="AutoShape 5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892" name="AutoShape 6">
            <a:hlinkClick r:id="rId2" action="ppaction://hlinksldjump" highlightClick="1">
              <a:snd r:embed="rId4" name="buzzerheavy.wav"/>
            </a:hlinkClick>
          </p:cNvPr>
          <p:cNvSpPr>
            <a:spLocks noChangeArrowheads="1"/>
          </p:cNvSpPr>
          <p:nvPr/>
        </p:nvSpPr>
        <p:spPr bwMode="auto">
          <a:xfrm>
            <a:off x="73152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37893" name="Picture 5" descr="C:\Users\JessicaLee\AppData\Local\Microsoft\Windows\Temporary Internet Files\Content.IE5\919GP8T7\MC900433820[1]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2800" y="548640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4" name="Picture 6" descr="C:\Users\JessicaLee\AppData\Local\Microsoft\Windows\Temporary Internet Files\Content.IE5\GFSCMMHK\MC900433818[1]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67600" y="548640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914400" y="914400"/>
            <a:ext cx="7467600" cy="457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Describe at least 5 ways in which a</a:t>
            </a: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city if 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e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ffected by hosting an </a:t>
            </a: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event such as the Super Bowl.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$500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pic>
        <p:nvPicPr>
          <p:cNvPr id="38915" name="Picture 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5638800"/>
            <a:ext cx="103822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914400" y="1066800"/>
            <a:ext cx="7543800" cy="3962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Airlines, Hotels, Restaurants</a:t>
            </a: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Shopping, Entertainment</a:t>
            </a: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Jobs (security, clean-up)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2D050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$500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2D050"/>
              </a:solidFill>
              <a:latin typeface="Times New Roman"/>
              <a:cs typeface="Times New Roman"/>
            </a:endParaRPr>
          </a:p>
        </p:txBody>
      </p:sp>
      <p:sp>
        <p:nvSpPr>
          <p:cNvPr id="39939" name="AutoShape 5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40" name="AutoShape 6">
            <a:hlinkClick r:id="rId2" action="ppaction://hlinksldjump" highlightClick="1">
              <a:snd r:embed="rId4" name="buzzerheavy.wav"/>
            </a:hlinkClick>
          </p:cNvPr>
          <p:cNvSpPr>
            <a:spLocks noChangeArrowheads="1"/>
          </p:cNvSpPr>
          <p:nvPr/>
        </p:nvSpPr>
        <p:spPr bwMode="auto">
          <a:xfrm>
            <a:off x="73152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39941" name="Picture 5" descr="C:\Users\JessicaLee\AppData\Local\Microsoft\Windows\Temporary Internet Files\Content.IE5\919GP8T7\MC900433820[1]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2800" y="548640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2" name="Picture 6" descr="C:\Users\JessicaLee\AppData\Local\Microsoft\Windows\Temporary Internet Files\Content.IE5\GFSCMMHK\MC900433818[1]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67600" y="548640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524000" y="1066800"/>
            <a:ext cx="6324600" cy="411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Business keeps primary focus </a:t>
            </a: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on satisfying customer needs.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$100</a:t>
            </a:r>
          </a:p>
        </p:txBody>
      </p:sp>
      <p:pic>
        <p:nvPicPr>
          <p:cNvPr id="40963" name="Picture 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5638800"/>
            <a:ext cx="103822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WordArt 3"/>
          <p:cNvSpPr>
            <a:spLocks noChangeArrowheads="1" noChangeShapeType="1" noTextEdit="1"/>
          </p:cNvSpPr>
          <p:nvPr/>
        </p:nvSpPr>
        <p:spPr bwMode="auto">
          <a:xfrm>
            <a:off x="990600" y="2514600"/>
            <a:ext cx="7162800" cy="2286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Tourism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143000" y="1676400"/>
            <a:ext cx="7086600" cy="3581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Marketing Concept</a:t>
            </a:r>
            <a:endParaRPr lang="en-US" sz="3600" b="1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2D050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$100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2D050"/>
              </a:solidFill>
              <a:latin typeface="Times New Roman"/>
              <a:cs typeface="Times New Roman"/>
            </a:endParaRPr>
          </a:p>
        </p:txBody>
      </p:sp>
      <p:sp>
        <p:nvSpPr>
          <p:cNvPr id="41987" name="AutoShape 5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988" name="AutoShape 6">
            <a:hlinkClick r:id="rId2" action="ppaction://hlinksldjump" highlightClick="1">
              <a:snd r:embed="rId4" name="buzzerheavy.wav"/>
            </a:hlinkClick>
          </p:cNvPr>
          <p:cNvSpPr>
            <a:spLocks noChangeArrowheads="1"/>
          </p:cNvSpPr>
          <p:nvPr/>
        </p:nvSpPr>
        <p:spPr bwMode="auto">
          <a:xfrm>
            <a:off x="73152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41989" name="Picture 5" descr="C:\Users\JessicaLee\AppData\Local\Microsoft\Windows\Temporary Internet Files\Content.IE5\919GP8T7\MC900433820[1]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2800" y="548640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0" name="Picture 6" descr="C:\Users\JessicaLee\AppData\Local\Microsoft\Windows\Temporary Internet Files\Content.IE5\GFSCMMHK\MC900433818[1]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67600" y="548640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5638800"/>
            <a:ext cx="103822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1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143000" y="1066800"/>
            <a:ext cx="7010400" cy="419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Name the 3 types of </a:t>
            </a: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Buying Motives.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$200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828800" y="1066800"/>
            <a:ext cx="5486400" cy="419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Emotional</a:t>
            </a: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Rational</a:t>
            </a: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Patronage</a:t>
            </a: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$200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2D050"/>
              </a:solidFill>
              <a:latin typeface="Times New Roman"/>
              <a:cs typeface="Times New Roman"/>
            </a:endParaRPr>
          </a:p>
        </p:txBody>
      </p:sp>
      <p:sp>
        <p:nvSpPr>
          <p:cNvPr id="44035" name="AutoShape 5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036" name="AutoShape 6">
            <a:hlinkClick r:id="rId2" action="ppaction://hlinksldjump" highlightClick="1">
              <a:snd r:embed="rId4" name="buzzerheavy.wav"/>
            </a:hlinkClick>
          </p:cNvPr>
          <p:cNvSpPr>
            <a:spLocks noChangeArrowheads="1"/>
          </p:cNvSpPr>
          <p:nvPr/>
        </p:nvSpPr>
        <p:spPr bwMode="auto">
          <a:xfrm>
            <a:off x="73152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44037" name="Picture 5" descr="C:\Users\JessicaLee\AppData\Local\Microsoft\Windows\Temporary Internet Files\Content.IE5\919GP8T7\MC900433820[1]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2800" y="548640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8" name="Picture 6" descr="C:\Users\JessicaLee\AppData\Local\Microsoft\Windows\Temporary Internet Files\Content.IE5\GFSCMMHK\MC900433818[1]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67600" y="548640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5638800"/>
            <a:ext cx="103822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59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219200" y="1066800"/>
            <a:ext cx="7010400" cy="426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The value people believe they </a:t>
            </a: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receive from consumption </a:t>
            </a: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of a product or service.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$300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727200" y="1676400"/>
            <a:ext cx="5588000" cy="3581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Benefits Derived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2D050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$300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2D050"/>
              </a:solidFill>
              <a:latin typeface="Times New Roman"/>
              <a:cs typeface="Times New Roman"/>
            </a:endParaRPr>
          </a:p>
        </p:txBody>
      </p:sp>
      <p:sp>
        <p:nvSpPr>
          <p:cNvPr id="46083" name="AutoShape 5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084" name="AutoShape 6">
            <a:hlinkClick r:id="rId2" action="ppaction://hlinksldjump" highlightClick="1">
              <a:snd r:embed="rId4" name="buzzerheavy.wav"/>
            </a:hlinkClick>
          </p:cNvPr>
          <p:cNvSpPr>
            <a:spLocks noChangeArrowheads="1"/>
          </p:cNvSpPr>
          <p:nvPr/>
        </p:nvSpPr>
        <p:spPr bwMode="auto">
          <a:xfrm>
            <a:off x="73152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46085" name="Picture 5" descr="C:\Users\JessicaLee\AppData\Local\Microsoft\Windows\Temporary Internet Files\Content.IE5\919GP8T7\MC900433820[1]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2800" y="548640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6" name="Picture 6" descr="C:\Users\JessicaLee\AppData\Local\Microsoft\Windows\Temporary Internet Files\Content.IE5\GFSCMMHK\MC900433818[1]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67600" y="548640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5638800"/>
            <a:ext cx="103822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7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066800" y="1066800"/>
            <a:ext cx="7315200" cy="434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What are the 2 major goals</a:t>
            </a: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o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f marketing?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$400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990600" y="914400"/>
            <a:ext cx="7162800" cy="403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Determine what consumer </a:t>
            </a: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want &amp; 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how much </a:t>
            </a: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they are willing to spend</a:t>
            </a:r>
            <a:endParaRPr lang="en-US" sz="3600" b="1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2D050"/>
              </a:solidFill>
              <a:latin typeface="Times New Roman"/>
              <a:cs typeface="Times New Roman"/>
            </a:endParaRPr>
          </a:p>
        </p:txBody>
      </p:sp>
      <p:sp>
        <p:nvSpPr>
          <p:cNvPr id="48131" name="AutoShape 5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8132" name="AutoShape 6">
            <a:hlinkClick r:id="rId2" action="ppaction://hlinksldjump" highlightClick="1">
              <a:snd r:embed="rId4" name="buzzerheavy.wav"/>
            </a:hlinkClick>
          </p:cNvPr>
          <p:cNvSpPr>
            <a:spLocks noChangeArrowheads="1"/>
          </p:cNvSpPr>
          <p:nvPr/>
        </p:nvSpPr>
        <p:spPr bwMode="auto">
          <a:xfrm>
            <a:off x="73152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48133" name="Picture 5" descr="C:\Users\JessicaLee\AppData\Local\Microsoft\Windows\Temporary Internet Files\Content.IE5\919GP8T7\MC900433820[1]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2800" y="548640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4" name="Picture 6" descr="C:\Users\JessicaLee\AppData\Local\Microsoft\Windows\Temporary Internet Files\Content.IE5\GFSCMMHK\MC900433818[1]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67600" y="548640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3276600" y="5562600"/>
            <a:ext cx="2362200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$400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2D050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5638800"/>
            <a:ext cx="103822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5" name="WordArt 2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295400" y="1066800"/>
            <a:ext cx="6858000" cy="434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Name all 5 levels of Maslow’s </a:t>
            </a: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Hierarchy of Needs Pyramid. </a:t>
            </a: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In order 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starting at the based.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$500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3276600" y="5410200"/>
            <a:ext cx="2667000" cy="990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$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500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2D050"/>
              </a:solidFill>
              <a:latin typeface="Times New Roman"/>
              <a:cs typeface="Times New Roman"/>
            </a:endParaRPr>
          </a:p>
        </p:txBody>
      </p:sp>
      <p:sp>
        <p:nvSpPr>
          <p:cNvPr id="50179" name="AutoShape 5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0180" name="AutoShape 6">
            <a:hlinkClick r:id="rId2" action="ppaction://hlinksldjump" highlightClick="1">
              <a:snd r:embed="rId4" name="buzzerheavy.wav"/>
            </a:hlinkClick>
          </p:cNvPr>
          <p:cNvSpPr>
            <a:spLocks noChangeArrowheads="1"/>
          </p:cNvSpPr>
          <p:nvPr/>
        </p:nvSpPr>
        <p:spPr bwMode="auto">
          <a:xfrm>
            <a:off x="73152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50181" name="Picture 5" descr="C:\Users\JessicaLee\AppData\Local\Microsoft\Windows\Temporary Internet Files\Content.IE5\919GP8T7\MC900433820[1]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2800" y="548640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2" name="Picture 6" descr="C:\Users\JessicaLee\AppData\Local\Microsoft\Windows\Temporary Internet Files\Content.IE5\GFSCMMHK\MC900433818[1]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67600" y="548640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7" cstate="print"/>
          <a:srcRect l="3906" t="18750" r="3125" b="17708"/>
          <a:stretch>
            <a:fillRect/>
          </a:stretch>
        </p:blipFill>
        <p:spPr bwMode="auto">
          <a:xfrm>
            <a:off x="838200" y="838200"/>
            <a:ext cx="7620000" cy="450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066800" y="1371600"/>
            <a:ext cx="7315200" cy="411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 group of consumers within </a:t>
            </a: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 larger market who share </a:t>
            </a: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one 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or more characteristics .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$100</a:t>
            </a:r>
          </a:p>
        </p:txBody>
      </p:sp>
      <p:pic>
        <p:nvPicPr>
          <p:cNvPr id="51203" name="Picture 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5638800"/>
            <a:ext cx="103822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WordArt 2"/>
          <p:cNvSpPr>
            <a:spLocks noChangeArrowheads="1" noChangeShapeType="1" noTextEdit="1"/>
          </p:cNvSpPr>
          <p:nvPr/>
        </p:nvSpPr>
        <p:spPr bwMode="auto">
          <a:xfrm>
            <a:off x="914400" y="1828800"/>
            <a:ext cx="7467600" cy="3505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Buying </a:t>
            </a:r>
          </a:p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Behaviors</a:t>
            </a:r>
            <a:endParaRPr lang="en-US" sz="3600" b="1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447800" y="1600200"/>
            <a:ext cx="6248400" cy="3048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Market  Segment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2D050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$100</a:t>
            </a:r>
          </a:p>
        </p:txBody>
      </p:sp>
      <p:sp>
        <p:nvSpPr>
          <p:cNvPr id="52227" name="AutoShape 5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2228" name="AutoShape 6">
            <a:hlinkClick r:id="rId2" action="ppaction://hlinksldjump" highlightClick="1">
              <a:snd r:embed="rId4" name="buzzerheavy.wav"/>
            </a:hlinkClick>
          </p:cNvPr>
          <p:cNvSpPr>
            <a:spLocks noChangeArrowheads="1"/>
          </p:cNvSpPr>
          <p:nvPr/>
        </p:nvSpPr>
        <p:spPr bwMode="auto">
          <a:xfrm>
            <a:off x="73152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52229" name="Picture 5" descr="C:\Users\JessicaLee\AppData\Local\Microsoft\Windows\Temporary Internet Files\Content.IE5\919GP8T7\MC900433820[1]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2800" y="548640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0" name="Picture 6" descr="C:\Users\JessicaLee\AppData\Local\Microsoft\Windows\Temporary Internet Files\Content.IE5\GFSCMMHK\MC900433818[1]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67600" y="548640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838200" y="1447800"/>
            <a:ext cx="7467600" cy="3810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What are the 4 types of </a:t>
            </a: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Market Segmentation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$200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pic>
        <p:nvPicPr>
          <p:cNvPr id="53251" name="Picture 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5638800"/>
            <a:ext cx="103822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447800" y="990600"/>
            <a:ext cx="6324600" cy="441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Geographic</a:t>
            </a: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Demographic</a:t>
            </a: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Psychographic</a:t>
            </a: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Behavioral-Based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2D050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$200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2D050"/>
              </a:solidFill>
              <a:latin typeface="Times New Roman"/>
              <a:cs typeface="Times New Roman"/>
            </a:endParaRPr>
          </a:p>
        </p:txBody>
      </p:sp>
      <p:sp>
        <p:nvSpPr>
          <p:cNvPr id="54275" name="AutoShape 5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4276" name="AutoShape 6">
            <a:hlinkClick r:id="rId2" action="ppaction://hlinksldjump" highlightClick="1">
              <a:snd r:embed="rId4" name="buzzerheavy.wav"/>
            </a:hlinkClick>
          </p:cNvPr>
          <p:cNvSpPr>
            <a:spLocks noChangeArrowheads="1"/>
          </p:cNvSpPr>
          <p:nvPr/>
        </p:nvSpPr>
        <p:spPr bwMode="auto">
          <a:xfrm>
            <a:off x="73152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54277" name="Picture 5" descr="C:\Users\JessicaLee\AppData\Local\Microsoft\Windows\Temporary Internet Files\Content.IE5\919GP8T7\MC900433820[1]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2800" y="548640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78" name="Picture 6" descr="C:\Users\JessicaLee\AppData\Local\Microsoft\Windows\Temporary Internet Files\Content.IE5\GFSCMMHK\MC900433818[1]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67600" y="548640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838200" y="1143000"/>
            <a:ext cx="7620000" cy="426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Percentage of the total sales of a </a:t>
            </a: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product/service that a company expects to </a:t>
            </a: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capture in relation to its competitors.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$300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pic>
        <p:nvPicPr>
          <p:cNvPr id="55299" name="Picture 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5638800"/>
            <a:ext cx="103822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295400" y="1828800"/>
            <a:ext cx="7086600" cy="3657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Market Share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2D050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$300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2D050"/>
              </a:solidFill>
              <a:latin typeface="Times New Roman"/>
              <a:cs typeface="Times New Roman"/>
            </a:endParaRPr>
          </a:p>
        </p:txBody>
      </p:sp>
      <p:sp>
        <p:nvSpPr>
          <p:cNvPr id="56323" name="AutoShape 5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6324" name="AutoShape 6">
            <a:hlinkClick r:id="rId2" action="ppaction://hlinksldjump" highlightClick="1">
              <a:snd r:embed="rId4" name="buzzerheavy.wav"/>
            </a:hlinkClick>
          </p:cNvPr>
          <p:cNvSpPr>
            <a:spLocks noChangeArrowheads="1"/>
          </p:cNvSpPr>
          <p:nvPr/>
        </p:nvSpPr>
        <p:spPr bwMode="auto">
          <a:xfrm>
            <a:off x="73152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56325" name="Picture 5" descr="C:\Users\JessicaLee\AppData\Local\Microsoft\Windows\Temporary Internet Files\Content.IE5\919GP8T7\MC900433820[1]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2800" y="548640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26" name="Picture 6" descr="C:\Users\JessicaLee\AppData\Local\Microsoft\Windows\Temporary Internet Files\Content.IE5\GFSCMMHK\MC900433818[1]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67600" y="548640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762000" y="1066800"/>
            <a:ext cx="7620000" cy="419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What is the 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d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ifference between </a:t>
            </a: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internal and external data/sources?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$400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pic>
        <p:nvPicPr>
          <p:cNvPr id="57347" name="Picture 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5638800"/>
            <a:ext cx="103822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990600" y="1143000"/>
            <a:ext cx="7391400" cy="426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Internal – Within the company</a:t>
            </a: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External – Outside the company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2D050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$400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2D050"/>
              </a:solidFill>
              <a:latin typeface="Times New Roman"/>
              <a:cs typeface="Times New Roman"/>
            </a:endParaRPr>
          </a:p>
        </p:txBody>
      </p:sp>
      <p:sp>
        <p:nvSpPr>
          <p:cNvPr id="58371" name="AutoShape 5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8372" name="AutoShape 6">
            <a:hlinkClick r:id="rId2" action="ppaction://hlinksldjump" highlightClick="1">
              <a:snd r:embed="rId4" name="buzzerheavy.wav"/>
            </a:hlinkClick>
          </p:cNvPr>
          <p:cNvSpPr>
            <a:spLocks noChangeArrowheads="1"/>
          </p:cNvSpPr>
          <p:nvPr/>
        </p:nvSpPr>
        <p:spPr bwMode="auto">
          <a:xfrm>
            <a:off x="73152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58373" name="Picture 5" descr="C:\Users\JessicaLee\AppData\Local\Microsoft\Windows\Temporary Internet Files\Content.IE5\919GP8T7\MC900433820[1]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2800" y="548640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4" name="Picture 6" descr="C:\Users\JessicaLee\AppData\Local\Microsoft\Windows\Temporary Internet Files\Content.IE5\GFSCMMHK\MC900433818[1]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67600" y="548640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835024" y="1066800"/>
            <a:ext cx="7470775" cy="441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What is the difference between</a:t>
            </a: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Secondary and Primary Data?</a:t>
            </a: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$500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pic>
        <p:nvPicPr>
          <p:cNvPr id="59395" name="Picture 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5638800"/>
            <a:ext cx="103822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85800" y="838200"/>
            <a:ext cx="7924800" cy="457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Secondary – Collect for another purpose </a:t>
            </a: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and helpful now</a:t>
            </a: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Primary – collected for this </a:t>
            </a: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particular problem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2D050"/>
              </a:solidFill>
              <a:latin typeface="Times New Roman"/>
              <a:cs typeface="Times New Roman"/>
            </a:endParaRPr>
          </a:p>
        </p:txBody>
      </p:sp>
      <p:sp>
        <p:nvSpPr>
          <p:cNvPr id="60419" name="AutoShape 5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0420" name="AutoShape 6">
            <a:hlinkClick r:id="rId2" action="ppaction://hlinksldjump" highlightClick="1">
              <a:snd r:embed="rId4" name="buzzerheavy.wav"/>
            </a:hlinkClick>
          </p:cNvPr>
          <p:cNvSpPr>
            <a:spLocks noChangeArrowheads="1"/>
          </p:cNvSpPr>
          <p:nvPr/>
        </p:nvSpPr>
        <p:spPr bwMode="auto">
          <a:xfrm>
            <a:off x="73152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60421" name="Picture 5" descr="C:\Users\JessicaLee\AppData\Local\Microsoft\Windows\Temporary Internet Files\Content.IE5\919GP8T7\MC900433820[1]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2800" y="548640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2" name="Picture 6" descr="C:\Users\JessicaLee\AppData\Local\Microsoft\Windows\Temporary Internet Files\Content.IE5\GFSCMMHK\MC900433818[1]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67600" y="548640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3429000" y="5562600"/>
            <a:ext cx="20574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$500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2D050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838200" y="1295400"/>
            <a:ext cx="7620000" cy="3657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The difference between </a:t>
            </a: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customer expectations and t</a:t>
            </a: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he services actually received 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$100</a:t>
            </a:r>
          </a:p>
        </p:txBody>
      </p:sp>
      <p:pic>
        <p:nvPicPr>
          <p:cNvPr id="61443" name="Picture 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5638800"/>
            <a:ext cx="103822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WordArt 2"/>
          <p:cNvSpPr>
            <a:spLocks noChangeArrowheads="1" noChangeShapeType="1" noTextEdit="1"/>
          </p:cNvSpPr>
          <p:nvPr/>
        </p:nvSpPr>
        <p:spPr bwMode="auto">
          <a:xfrm>
            <a:off x="914400" y="2057400"/>
            <a:ext cx="7391400" cy="3505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Target</a:t>
            </a:r>
          </a:p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Markets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85800" y="1600200"/>
            <a:ext cx="7848600" cy="3124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Customer Service Gap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2D050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$100</a:t>
            </a:r>
          </a:p>
        </p:txBody>
      </p:sp>
      <p:sp>
        <p:nvSpPr>
          <p:cNvPr id="62467" name="AutoShape 5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68" name="AutoShape 6">
            <a:hlinkClick r:id="rId2" action="ppaction://hlinksldjump" highlightClick="1">
              <a:snd r:embed="rId4" name="buzzerheavy.wav"/>
            </a:hlinkClick>
          </p:cNvPr>
          <p:cNvSpPr>
            <a:spLocks noChangeArrowheads="1"/>
          </p:cNvSpPr>
          <p:nvPr/>
        </p:nvSpPr>
        <p:spPr bwMode="auto">
          <a:xfrm>
            <a:off x="73152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62469" name="Picture 5" descr="C:\Users\JessicaLee\AppData\Local\Microsoft\Windows\Temporary Internet Files\Content.IE5\919GP8T7\MC900433820[1]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2800" y="548640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470" name="Picture 6" descr="C:\Users\JessicaLee\AppData\Local\Microsoft\Windows\Temporary Internet Files\Content.IE5\GFSCMMHK\MC900433818[1]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67600" y="548640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990600" y="1066800"/>
            <a:ext cx="7467600" cy="3962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Name 2 examples of </a:t>
            </a: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“BAD” customer Service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$200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pic>
        <p:nvPicPr>
          <p:cNvPr id="63491" name="Picture 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5638800"/>
            <a:ext cx="103822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762000" y="838200"/>
            <a:ext cx="7772400" cy="441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On Phone,  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“that’s not my 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department”</a:t>
            </a: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customer 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on hold for long periods of time </a:t>
            </a:r>
            <a:endParaRPr lang="en-US" sz="3600" b="1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2D050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Transferring department 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to department.</a:t>
            </a:r>
            <a:b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</a:b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Yelling 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at customers </a:t>
            </a:r>
            <a:b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</a:b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Failing 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to follow up 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in 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a timely manner. 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2D050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$200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2D050"/>
              </a:solidFill>
              <a:latin typeface="Times New Roman"/>
              <a:cs typeface="Times New Roman"/>
            </a:endParaRPr>
          </a:p>
        </p:txBody>
      </p:sp>
      <p:sp>
        <p:nvSpPr>
          <p:cNvPr id="64515" name="AutoShape 5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4516" name="AutoShape 6">
            <a:hlinkClick r:id="rId2" action="ppaction://hlinksldjump" highlightClick="1">
              <a:snd r:embed="rId4" name="buzzerheavy.wav"/>
            </a:hlinkClick>
          </p:cNvPr>
          <p:cNvSpPr>
            <a:spLocks noChangeArrowheads="1"/>
          </p:cNvSpPr>
          <p:nvPr/>
        </p:nvSpPr>
        <p:spPr bwMode="auto">
          <a:xfrm>
            <a:off x="73152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64517" name="Picture 5" descr="C:\Users\JessicaLee\AppData\Local\Microsoft\Windows\Temporary Internet Files\Content.IE5\919GP8T7\MC900433820[1]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2800" y="548640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18" name="Picture 6" descr="C:\Users\JessicaLee\AppData\Local\Microsoft\Windows\Temporary Internet Files\Content.IE5\GFSCMMHK\MC900433818[1]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67600" y="548640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990600" y="1217613"/>
            <a:ext cx="7429500" cy="3733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Why is outstanding customer</a:t>
            </a: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service critical to a business in a </a:t>
            </a: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highly competitive marketplace? 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$300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pic>
        <p:nvPicPr>
          <p:cNvPr id="65539" name="Picture 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5638800"/>
            <a:ext cx="103822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AutoShape 5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6563" name="AutoShape 6">
            <a:hlinkClick r:id="rId2" action="ppaction://hlinksldjump" highlightClick="1">
              <a:snd r:embed="rId4" name="buzzerheavy.wav"/>
            </a:hlinkClick>
          </p:cNvPr>
          <p:cNvSpPr>
            <a:spLocks noChangeArrowheads="1"/>
          </p:cNvSpPr>
          <p:nvPr/>
        </p:nvSpPr>
        <p:spPr bwMode="auto">
          <a:xfrm>
            <a:off x="73152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66564" name="Picture 5" descr="C:\Users\JessicaLee\AppData\Local\Microsoft\Windows\Temporary Internet Files\Content.IE5\919GP8T7\MC900433820[1]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2800" y="548640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565" name="Picture 6" descr="C:\Users\JessicaLee\AppData\Local\Microsoft\Windows\Temporary Internet Files\Content.IE5\GFSCMMHK\MC900433818[1]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67600" y="548640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812156" y="1143000"/>
            <a:ext cx="7646044" cy="411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lvl="1"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Sets the business apart </a:t>
            </a:r>
            <a:endParaRPr lang="en-US" sz="3600" b="1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2D050"/>
              </a:solidFill>
              <a:latin typeface="Times New Roman"/>
              <a:cs typeface="Times New Roman"/>
            </a:endParaRPr>
          </a:p>
          <a:p>
            <a:pPr lvl="1"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from 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the 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competition</a:t>
            </a:r>
            <a:endParaRPr lang="en-US" sz="3600" b="1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2D050"/>
              </a:solidFill>
              <a:latin typeface="Times New Roman"/>
              <a:cs typeface="Times New Roman"/>
            </a:endParaRPr>
          </a:p>
          <a:p>
            <a:pPr lvl="1"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Repeat business 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/ Loyal Customers</a:t>
            </a:r>
          </a:p>
          <a:p>
            <a:pPr lvl="1"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$300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2D050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914400" y="1295400"/>
            <a:ext cx="7391400" cy="3657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 business rooted in high </a:t>
            </a: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performance standards and </a:t>
            </a: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excellent customer service skills.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$400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pic>
        <p:nvPicPr>
          <p:cNvPr id="67587" name="Picture 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5638800"/>
            <a:ext cx="103822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905000" y="1600200"/>
            <a:ext cx="5257800" cy="3657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Value-Based Culture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2D050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$400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2D050"/>
              </a:solidFill>
              <a:latin typeface="Times New Roman"/>
              <a:cs typeface="Times New Roman"/>
            </a:endParaRPr>
          </a:p>
        </p:txBody>
      </p:sp>
      <p:sp>
        <p:nvSpPr>
          <p:cNvPr id="68611" name="AutoShape 5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8612" name="AutoShape 6">
            <a:hlinkClick r:id="rId2" action="ppaction://hlinksldjump" highlightClick="1">
              <a:snd r:embed="rId4" name="buzzerheavy.wav"/>
            </a:hlinkClick>
          </p:cNvPr>
          <p:cNvSpPr>
            <a:spLocks noChangeArrowheads="1"/>
          </p:cNvSpPr>
          <p:nvPr/>
        </p:nvSpPr>
        <p:spPr bwMode="auto">
          <a:xfrm>
            <a:off x="73152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68613" name="Picture 5" descr="C:\Users\JessicaLee\AppData\Local\Microsoft\Windows\Temporary Internet Files\Content.IE5\919GP8T7\MC900433820[1]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2800" y="548640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614" name="Picture 6" descr="C:\Users\JessicaLee\AppData\Local\Microsoft\Windows\Temporary Internet Files\Content.IE5\GFSCMMHK\MC900433818[1]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67600" y="548640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914400" y="1143000"/>
            <a:ext cx="7315200" cy="411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What does F.A.S.T. stand for when </a:t>
            </a:r>
          </a:p>
          <a:p>
            <a:pPr algn="ctr">
              <a:defRPr/>
            </a:pPr>
            <a:r>
              <a:rPr lang="en-US" sz="36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refering</a:t>
            </a: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 to  business strategies?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$500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pic>
        <p:nvPicPr>
          <p:cNvPr id="69635" name="Picture 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5638800"/>
            <a:ext cx="103822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828800" y="990600"/>
            <a:ext cx="5638800" cy="441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F – Focus</a:t>
            </a: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A – Action</a:t>
            </a: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S – Search</a:t>
            </a: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T – Tenacity</a:t>
            </a: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92D050"/>
                </a:solidFill>
                <a:latin typeface="Times New Roman"/>
                <a:cs typeface="Times New Roman"/>
              </a:rPr>
              <a:t>$500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92D050"/>
              </a:solidFill>
              <a:latin typeface="Times New Roman"/>
              <a:cs typeface="Times New Roman"/>
            </a:endParaRPr>
          </a:p>
        </p:txBody>
      </p:sp>
      <p:sp>
        <p:nvSpPr>
          <p:cNvPr id="70659" name="AutoShape 5">
            <a:hlinkClick r:id="rId2" action="ppaction://hlinksldjump" highlightClick="1">
              <a:snd r:embed="rId3" name="applause.wav"/>
            </a:hlinkClick>
          </p:cNvPr>
          <p:cNvSpPr>
            <a:spLocks noChangeArrowheads="1"/>
          </p:cNvSpPr>
          <p:nvPr/>
        </p:nvSpPr>
        <p:spPr bwMode="auto">
          <a:xfrm>
            <a:off x="6858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0660" name="AutoShape 6">
            <a:hlinkClick r:id="rId2" action="ppaction://hlinksldjump" highlightClick="1">
              <a:snd r:embed="rId4" name="buzzerheavy.wav"/>
            </a:hlinkClick>
          </p:cNvPr>
          <p:cNvSpPr>
            <a:spLocks noChangeArrowheads="1"/>
          </p:cNvSpPr>
          <p:nvPr/>
        </p:nvSpPr>
        <p:spPr bwMode="auto">
          <a:xfrm>
            <a:off x="7315200" y="54864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70661" name="Picture 5" descr="C:\Users\JessicaLee\AppData\Local\Microsoft\Windows\Temporary Internet Files\Content.IE5\919GP8T7\MC900433820[1]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2800" y="548640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662" name="Picture 6" descr="C:\Users\JessicaLee\AppData\Local\Microsoft\Windows\Temporary Internet Files\Content.IE5\GFSCMMHK\MC900433818[1]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67600" y="548640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WordArt 2"/>
          <p:cNvSpPr>
            <a:spLocks noChangeArrowheads="1" noChangeShapeType="1" noTextEdit="1"/>
          </p:cNvSpPr>
          <p:nvPr/>
        </p:nvSpPr>
        <p:spPr bwMode="auto">
          <a:xfrm>
            <a:off x="609600" y="914400"/>
            <a:ext cx="8153400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Final Jeopardy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" y="2209800"/>
            <a:ext cx="3390900" cy="3786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8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Sheet 1</a:t>
            </a:r>
          </a:p>
          <a:p>
            <a:pPr algn="ctr">
              <a:defRPr/>
            </a:pPr>
            <a:endParaRPr lang="en-US" sz="4800" dirty="0"/>
          </a:p>
          <a:p>
            <a:pPr algn="ctr">
              <a:defRPr/>
            </a:pPr>
            <a:r>
              <a:rPr lang="en-US" sz="4800" dirty="0"/>
              <a:t>Team Name:</a:t>
            </a:r>
          </a:p>
          <a:p>
            <a:pPr algn="ctr">
              <a:defRPr/>
            </a:pPr>
            <a:endParaRPr lang="en-US" sz="4800" dirty="0"/>
          </a:p>
          <a:p>
            <a:pPr algn="ctr">
              <a:defRPr/>
            </a:pPr>
            <a:r>
              <a:rPr lang="en-US" sz="48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Wager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953000" y="2209800"/>
            <a:ext cx="3390900" cy="3786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8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Sheet 2</a:t>
            </a:r>
          </a:p>
          <a:p>
            <a:pPr algn="ctr">
              <a:defRPr/>
            </a:pPr>
            <a:endParaRPr lang="en-US" sz="4800" dirty="0"/>
          </a:p>
          <a:p>
            <a:pPr algn="ctr">
              <a:defRPr/>
            </a:pPr>
            <a:r>
              <a:rPr lang="en-US" sz="4800" dirty="0"/>
              <a:t>Team Name:</a:t>
            </a:r>
          </a:p>
          <a:p>
            <a:pPr algn="ctr">
              <a:defRPr/>
            </a:pPr>
            <a:endParaRPr lang="en-US" sz="4800" dirty="0"/>
          </a:p>
          <a:p>
            <a:pPr algn="ctr">
              <a:defRPr/>
            </a:pPr>
            <a:r>
              <a:rPr lang="en-US" sz="48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Answers</a:t>
            </a:r>
          </a:p>
        </p:txBody>
      </p:sp>
      <p:cxnSp>
        <p:nvCxnSpPr>
          <p:cNvPr id="71685" name="Straight Connector 3"/>
          <p:cNvCxnSpPr>
            <a:cxnSpLocks noChangeShapeType="1"/>
          </p:cNvCxnSpPr>
          <p:nvPr/>
        </p:nvCxnSpPr>
        <p:spPr bwMode="auto">
          <a:xfrm>
            <a:off x="4686300" y="2057400"/>
            <a:ext cx="0" cy="4343400"/>
          </a:xfrm>
          <a:prstGeom prst="lin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WordArt 2"/>
          <p:cNvSpPr>
            <a:spLocks noChangeArrowheads="1" noChangeShapeType="1" noTextEdit="1"/>
          </p:cNvSpPr>
          <p:nvPr/>
        </p:nvSpPr>
        <p:spPr bwMode="auto">
          <a:xfrm>
            <a:off x="1143000" y="1828800"/>
            <a:ext cx="6934200" cy="3657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Customer</a:t>
            </a:r>
          </a:p>
          <a:p>
            <a:pPr algn="ctr"/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Service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7" name="WordArt 3"/>
          <p:cNvSpPr>
            <a:spLocks noChangeArrowheads="1" noChangeShapeType="1" noTextEdit="1"/>
          </p:cNvSpPr>
          <p:nvPr/>
        </p:nvSpPr>
        <p:spPr bwMode="auto">
          <a:xfrm>
            <a:off x="1295400" y="4572000"/>
            <a:ext cx="6934200" cy="15097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en-US" sz="3600" b="1" i="1" kern="10">
              <a:ln w="9525">
                <a:noFill/>
                <a:round/>
                <a:headEnd/>
                <a:tailEnd/>
              </a:ln>
              <a:solidFill>
                <a:srgbClr val="FFFFFF"/>
              </a:solidFill>
              <a:latin typeface="Comic Sans M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219200" y="1219200"/>
            <a:ext cx="70866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9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Final Jeopardy Question </a:t>
            </a:r>
            <a:endParaRPr lang="en-US" sz="9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spd="slow">
    <p:sndAc>
      <p:stSnd>
        <p:snd r:embed="rId2" name="jeopardy-fu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0" fill="hold" grpId="0" nodeType="afterEffect" nodePh="1">
                                  <p:stCondLst>
                                    <p:cond delay="30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7" grpId="0" animBg="1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AutoShape 11">
            <a:hlinkClick r:id="" action="ppaction://noaction" highlightClick="1">
              <a:snd r:embed="rId2" name="applause.wav"/>
            </a:hlinkClick>
          </p:cNvPr>
          <p:cNvSpPr>
            <a:spLocks noChangeArrowheads="1"/>
          </p:cNvSpPr>
          <p:nvPr/>
        </p:nvSpPr>
        <p:spPr bwMode="auto">
          <a:xfrm>
            <a:off x="838200" y="5410200"/>
            <a:ext cx="1219200" cy="838200"/>
          </a:xfrm>
          <a:prstGeom prst="actionButtonBlank">
            <a:avLst/>
          </a:prstGeom>
          <a:solidFill>
            <a:srgbClr val="3366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905000" y="1295400"/>
            <a:ext cx="5416868" cy="45243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9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Final </a:t>
            </a:r>
            <a:endParaRPr lang="en-US" sz="9600" b="1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en-US" sz="9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Jeopardy </a:t>
            </a:r>
          </a:p>
          <a:p>
            <a:pPr algn="ctr">
              <a:defRPr/>
            </a:pPr>
            <a:r>
              <a:rPr lang="en-US" sz="9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Answer</a:t>
            </a:r>
            <a:endParaRPr lang="en-US" sz="9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WordArt 2"/>
          <p:cNvSpPr>
            <a:spLocks noChangeArrowheads="1" noChangeShapeType="1" noTextEdit="1"/>
          </p:cNvSpPr>
          <p:nvPr/>
        </p:nvSpPr>
        <p:spPr bwMode="auto">
          <a:xfrm>
            <a:off x="228600" y="381000"/>
            <a:ext cx="11430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 smtClean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latin typeface="Times New Roman"/>
                <a:cs typeface="Times New Roman"/>
              </a:rPr>
              <a:t>Industries</a:t>
            </a:r>
            <a:endParaRPr lang="en-US" sz="3600" b="1" kern="10" dirty="0" smtClean="0">
              <a:ln w="9525">
                <a:noFill/>
                <a:round/>
                <a:headEnd/>
                <a:tailEnd/>
              </a:ln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9219" name="Text Box 42"/>
          <p:cNvSpPr txBox="1">
            <a:spLocks noChangeArrowheads="1"/>
          </p:cNvSpPr>
          <p:nvPr/>
        </p:nvSpPr>
        <p:spPr bwMode="auto">
          <a:xfrm>
            <a:off x="161925" y="1295400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4" action="ppaction://hlinksldjump"/>
              </a:rPr>
              <a:t>$100</a:t>
            </a:r>
            <a:endParaRPr lang="en-US" sz="4000" b="1"/>
          </a:p>
        </p:txBody>
      </p:sp>
      <p:sp>
        <p:nvSpPr>
          <p:cNvPr id="9220" name="Text Box 43"/>
          <p:cNvSpPr txBox="1">
            <a:spLocks noChangeArrowheads="1"/>
          </p:cNvSpPr>
          <p:nvPr/>
        </p:nvSpPr>
        <p:spPr bwMode="auto">
          <a:xfrm>
            <a:off x="161925" y="2438400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5" action="ppaction://hlinksldjump"/>
              </a:rPr>
              <a:t>$200</a:t>
            </a:r>
            <a:endParaRPr lang="en-US" sz="4000" b="1"/>
          </a:p>
        </p:txBody>
      </p:sp>
      <p:sp>
        <p:nvSpPr>
          <p:cNvPr id="9221" name="Text Box 44"/>
          <p:cNvSpPr txBox="1">
            <a:spLocks noChangeArrowheads="1"/>
          </p:cNvSpPr>
          <p:nvPr/>
        </p:nvSpPr>
        <p:spPr bwMode="auto">
          <a:xfrm>
            <a:off x="161925" y="3581400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6" action="ppaction://hlinksldjump"/>
              </a:rPr>
              <a:t>$300</a:t>
            </a:r>
            <a:endParaRPr lang="en-US" sz="4000" b="1"/>
          </a:p>
        </p:txBody>
      </p:sp>
      <p:sp>
        <p:nvSpPr>
          <p:cNvPr id="9222" name="Text Box 45"/>
          <p:cNvSpPr txBox="1">
            <a:spLocks noChangeArrowheads="1"/>
          </p:cNvSpPr>
          <p:nvPr/>
        </p:nvSpPr>
        <p:spPr bwMode="auto">
          <a:xfrm>
            <a:off x="161925" y="4724400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7" action="ppaction://hlinksldjump"/>
              </a:rPr>
              <a:t>$400</a:t>
            </a:r>
            <a:endParaRPr lang="en-US" sz="4000" b="1"/>
          </a:p>
        </p:txBody>
      </p:sp>
      <p:sp>
        <p:nvSpPr>
          <p:cNvPr id="9223" name="Text Box 46"/>
          <p:cNvSpPr txBox="1">
            <a:spLocks noChangeArrowheads="1"/>
          </p:cNvSpPr>
          <p:nvPr/>
        </p:nvSpPr>
        <p:spPr bwMode="auto">
          <a:xfrm>
            <a:off x="161925" y="5867400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8" action="ppaction://hlinksldjump"/>
              </a:rPr>
              <a:t>$500</a:t>
            </a:r>
            <a:endParaRPr lang="en-US" sz="4000" b="1"/>
          </a:p>
        </p:txBody>
      </p:sp>
      <p:sp>
        <p:nvSpPr>
          <p:cNvPr id="9224" name="Text Box 47"/>
          <p:cNvSpPr txBox="1">
            <a:spLocks noChangeArrowheads="1"/>
          </p:cNvSpPr>
          <p:nvPr/>
        </p:nvSpPr>
        <p:spPr bwMode="auto">
          <a:xfrm>
            <a:off x="1685925" y="1292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9" action="ppaction://hlinksldjump"/>
              </a:rPr>
              <a:t>$100</a:t>
            </a:r>
            <a:endParaRPr lang="en-US" sz="4000" b="1"/>
          </a:p>
        </p:txBody>
      </p:sp>
      <p:sp>
        <p:nvSpPr>
          <p:cNvPr id="9225" name="Text Box 49"/>
          <p:cNvSpPr txBox="1">
            <a:spLocks noChangeArrowheads="1"/>
          </p:cNvSpPr>
          <p:nvPr/>
        </p:nvSpPr>
        <p:spPr bwMode="auto">
          <a:xfrm>
            <a:off x="1695450" y="2435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0" action="ppaction://hlinksldjump"/>
              </a:rPr>
              <a:t>$200</a:t>
            </a:r>
            <a:endParaRPr lang="en-US" sz="4000" b="1"/>
          </a:p>
        </p:txBody>
      </p:sp>
      <p:sp>
        <p:nvSpPr>
          <p:cNvPr id="9226" name="Text Box 50"/>
          <p:cNvSpPr txBox="1">
            <a:spLocks noChangeArrowheads="1"/>
          </p:cNvSpPr>
          <p:nvPr/>
        </p:nvSpPr>
        <p:spPr bwMode="auto">
          <a:xfrm>
            <a:off x="1685925" y="3578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1" action="ppaction://hlinksldjump"/>
              </a:rPr>
              <a:t>$300</a:t>
            </a:r>
            <a:endParaRPr lang="en-US" sz="4000" b="1"/>
          </a:p>
        </p:txBody>
      </p:sp>
      <p:sp>
        <p:nvSpPr>
          <p:cNvPr id="9227" name="Text Box 51"/>
          <p:cNvSpPr txBox="1">
            <a:spLocks noChangeArrowheads="1"/>
          </p:cNvSpPr>
          <p:nvPr/>
        </p:nvSpPr>
        <p:spPr bwMode="auto">
          <a:xfrm>
            <a:off x="1685925" y="4721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2" action="ppaction://hlinksldjump"/>
              </a:rPr>
              <a:t>$400</a:t>
            </a:r>
            <a:endParaRPr lang="en-US" sz="4000" b="1"/>
          </a:p>
        </p:txBody>
      </p:sp>
      <p:sp>
        <p:nvSpPr>
          <p:cNvPr id="9228" name="Text Box 52"/>
          <p:cNvSpPr txBox="1">
            <a:spLocks noChangeArrowheads="1"/>
          </p:cNvSpPr>
          <p:nvPr/>
        </p:nvSpPr>
        <p:spPr bwMode="auto">
          <a:xfrm>
            <a:off x="1685925" y="5864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3" action="ppaction://hlinksldjump"/>
              </a:rPr>
              <a:t>$500</a:t>
            </a:r>
            <a:endParaRPr lang="en-US" sz="4000" b="1"/>
          </a:p>
        </p:txBody>
      </p:sp>
      <p:sp>
        <p:nvSpPr>
          <p:cNvPr id="9229" name="Text Box 53"/>
          <p:cNvSpPr txBox="1">
            <a:spLocks noChangeArrowheads="1"/>
          </p:cNvSpPr>
          <p:nvPr/>
        </p:nvSpPr>
        <p:spPr bwMode="auto">
          <a:xfrm>
            <a:off x="3209925" y="12795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4" action="ppaction://hlinksldjump"/>
              </a:rPr>
              <a:t>$100</a:t>
            </a:r>
            <a:endParaRPr lang="en-US" sz="4000" b="1"/>
          </a:p>
        </p:txBody>
      </p:sp>
      <p:sp>
        <p:nvSpPr>
          <p:cNvPr id="9230" name="Text Box 54"/>
          <p:cNvSpPr txBox="1">
            <a:spLocks noChangeArrowheads="1"/>
          </p:cNvSpPr>
          <p:nvPr/>
        </p:nvSpPr>
        <p:spPr bwMode="auto">
          <a:xfrm>
            <a:off x="3209925" y="2438400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5" action="ppaction://hlinksldjump"/>
              </a:rPr>
              <a:t>$200</a:t>
            </a:r>
            <a:endParaRPr lang="en-US" sz="4000" b="1"/>
          </a:p>
        </p:txBody>
      </p:sp>
      <p:sp>
        <p:nvSpPr>
          <p:cNvPr id="9231" name="Text Box 55"/>
          <p:cNvSpPr txBox="1">
            <a:spLocks noChangeArrowheads="1"/>
          </p:cNvSpPr>
          <p:nvPr/>
        </p:nvSpPr>
        <p:spPr bwMode="auto">
          <a:xfrm>
            <a:off x="3200400" y="35655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6" action="ppaction://hlinksldjump"/>
              </a:rPr>
              <a:t>$300</a:t>
            </a:r>
            <a:endParaRPr lang="en-US" sz="4000" b="1"/>
          </a:p>
        </p:txBody>
      </p:sp>
      <p:sp>
        <p:nvSpPr>
          <p:cNvPr id="9232" name="Text Box 56"/>
          <p:cNvSpPr txBox="1">
            <a:spLocks noChangeArrowheads="1"/>
          </p:cNvSpPr>
          <p:nvPr/>
        </p:nvSpPr>
        <p:spPr bwMode="auto">
          <a:xfrm>
            <a:off x="3209925" y="4721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7" action="ppaction://hlinksldjump"/>
              </a:rPr>
              <a:t>$400</a:t>
            </a:r>
            <a:endParaRPr lang="en-US" sz="4000" b="1"/>
          </a:p>
        </p:txBody>
      </p:sp>
      <p:sp>
        <p:nvSpPr>
          <p:cNvPr id="9233" name="Text Box 57"/>
          <p:cNvSpPr txBox="1">
            <a:spLocks noChangeArrowheads="1"/>
          </p:cNvSpPr>
          <p:nvPr/>
        </p:nvSpPr>
        <p:spPr bwMode="auto">
          <a:xfrm>
            <a:off x="3209925" y="5864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8" action="ppaction://hlinksldjump"/>
              </a:rPr>
              <a:t>$500</a:t>
            </a:r>
            <a:endParaRPr lang="en-US" sz="4000" b="1"/>
          </a:p>
        </p:txBody>
      </p:sp>
      <p:sp>
        <p:nvSpPr>
          <p:cNvPr id="9234" name="Text Box 58"/>
          <p:cNvSpPr txBox="1">
            <a:spLocks noChangeArrowheads="1"/>
          </p:cNvSpPr>
          <p:nvPr/>
        </p:nvSpPr>
        <p:spPr bwMode="auto">
          <a:xfrm>
            <a:off x="4724400" y="1292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9" action="ppaction://hlinksldjump"/>
              </a:rPr>
              <a:t>$100</a:t>
            </a:r>
            <a:endParaRPr lang="en-US" sz="4000" b="1"/>
          </a:p>
        </p:txBody>
      </p:sp>
      <p:sp>
        <p:nvSpPr>
          <p:cNvPr id="9235" name="Text Box 59"/>
          <p:cNvSpPr txBox="1">
            <a:spLocks noChangeArrowheads="1"/>
          </p:cNvSpPr>
          <p:nvPr/>
        </p:nvSpPr>
        <p:spPr bwMode="auto">
          <a:xfrm>
            <a:off x="4724400" y="2435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0" action="ppaction://hlinksldjump"/>
              </a:rPr>
              <a:t>$200</a:t>
            </a:r>
            <a:endParaRPr lang="en-US" sz="4000" b="1"/>
          </a:p>
        </p:txBody>
      </p:sp>
      <p:sp>
        <p:nvSpPr>
          <p:cNvPr id="9236" name="Text Box 60"/>
          <p:cNvSpPr txBox="1">
            <a:spLocks noChangeArrowheads="1"/>
          </p:cNvSpPr>
          <p:nvPr/>
        </p:nvSpPr>
        <p:spPr bwMode="auto">
          <a:xfrm>
            <a:off x="4733925" y="3578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1" action="ppaction://hlinksldjump"/>
              </a:rPr>
              <a:t>$300</a:t>
            </a:r>
            <a:endParaRPr lang="en-US" sz="4000" b="1"/>
          </a:p>
        </p:txBody>
      </p:sp>
      <p:sp>
        <p:nvSpPr>
          <p:cNvPr id="9237" name="Text Box 61"/>
          <p:cNvSpPr txBox="1">
            <a:spLocks noChangeArrowheads="1"/>
          </p:cNvSpPr>
          <p:nvPr/>
        </p:nvSpPr>
        <p:spPr bwMode="auto">
          <a:xfrm>
            <a:off x="4733925" y="4721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2" action="ppaction://hlinksldjump"/>
              </a:rPr>
              <a:t>$400</a:t>
            </a:r>
            <a:endParaRPr lang="en-US" sz="4000" b="1"/>
          </a:p>
        </p:txBody>
      </p:sp>
      <p:sp>
        <p:nvSpPr>
          <p:cNvPr id="9238" name="Text Box 62"/>
          <p:cNvSpPr txBox="1">
            <a:spLocks noChangeArrowheads="1"/>
          </p:cNvSpPr>
          <p:nvPr/>
        </p:nvSpPr>
        <p:spPr bwMode="auto">
          <a:xfrm>
            <a:off x="4733925" y="5864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3" action="ppaction://hlinksldjump"/>
              </a:rPr>
              <a:t>$500</a:t>
            </a:r>
            <a:endParaRPr lang="en-US" sz="4000" b="1"/>
          </a:p>
        </p:txBody>
      </p:sp>
      <p:sp>
        <p:nvSpPr>
          <p:cNvPr id="9239" name="Text Box 63"/>
          <p:cNvSpPr txBox="1">
            <a:spLocks noChangeArrowheads="1"/>
          </p:cNvSpPr>
          <p:nvPr/>
        </p:nvSpPr>
        <p:spPr bwMode="auto">
          <a:xfrm>
            <a:off x="6267450" y="1292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4" action="ppaction://hlinksldjump"/>
              </a:rPr>
              <a:t>$100</a:t>
            </a:r>
            <a:endParaRPr lang="en-US" sz="4000" b="1"/>
          </a:p>
        </p:txBody>
      </p:sp>
      <p:sp>
        <p:nvSpPr>
          <p:cNvPr id="9240" name="Text Box 64"/>
          <p:cNvSpPr txBox="1">
            <a:spLocks noChangeArrowheads="1"/>
          </p:cNvSpPr>
          <p:nvPr/>
        </p:nvSpPr>
        <p:spPr bwMode="auto">
          <a:xfrm>
            <a:off x="6257925" y="2435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5" action="ppaction://hlinksldjump"/>
              </a:rPr>
              <a:t>$200</a:t>
            </a:r>
            <a:endParaRPr lang="en-US" sz="4000" b="1"/>
          </a:p>
        </p:txBody>
      </p:sp>
      <p:sp>
        <p:nvSpPr>
          <p:cNvPr id="9241" name="Text Box 65"/>
          <p:cNvSpPr txBox="1">
            <a:spLocks noChangeArrowheads="1"/>
          </p:cNvSpPr>
          <p:nvPr/>
        </p:nvSpPr>
        <p:spPr bwMode="auto">
          <a:xfrm>
            <a:off x="6267450" y="3578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6" action="ppaction://hlinksldjump"/>
              </a:rPr>
              <a:t>$300</a:t>
            </a:r>
            <a:endParaRPr lang="en-US" sz="4000" b="1"/>
          </a:p>
        </p:txBody>
      </p:sp>
      <p:sp>
        <p:nvSpPr>
          <p:cNvPr id="9242" name="Text Box 66"/>
          <p:cNvSpPr txBox="1">
            <a:spLocks noChangeArrowheads="1"/>
          </p:cNvSpPr>
          <p:nvPr/>
        </p:nvSpPr>
        <p:spPr bwMode="auto">
          <a:xfrm>
            <a:off x="6267450" y="4721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7" action="ppaction://hlinksldjump"/>
              </a:rPr>
              <a:t>$400</a:t>
            </a:r>
            <a:endParaRPr lang="en-US" sz="4000" b="1"/>
          </a:p>
        </p:txBody>
      </p:sp>
      <p:sp>
        <p:nvSpPr>
          <p:cNvPr id="9243" name="Text Box 67"/>
          <p:cNvSpPr txBox="1">
            <a:spLocks noChangeArrowheads="1"/>
          </p:cNvSpPr>
          <p:nvPr/>
        </p:nvSpPr>
        <p:spPr bwMode="auto">
          <a:xfrm>
            <a:off x="6267450" y="5864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8" action="ppaction://hlinksldjump"/>
              </a:rPr>
              <a:t>$500</a:t>
            </a:r>
            <a:endParaRPr lang="en-US" sz="4000" b="1"/>
          </a:p>
        </p:txBody>
      </p:sp>
      <p:sp>
        <p:nvSpPr>
          <p:cNvPr id="9244" name="Text Box 69"/>
          <p:cNvSpPr txBox="1">
            <a:spLocks noChangeArrowheads="1"/>
          </p:cNvSpPr>
          <p:nvPr/>
        </p:nvSpPr>
        <p:spPr bwMode="auto">
          <a:xfrm>
            <a:off x="7791450" y="1292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9" action="ppaction://hlinksldjump"/>
              </a:rPr>
              <a:t>$100</a:t>
            </a:r>
            <a:endParaRPr lang="en-US" sz="4000" b="1"/>
          </a:p>
        </p:txBody>
      </p:sp>
      <p:sp>
        <p:nvSpPr>
          <p:cNvPr id="9245" name="Text Box 70"/>
          <p:cNvSpPr txBox="1">
            <a:spLocks noChangeArrowheads="1"/>
          </p:cNvSpPr>
          <p:nvPr/>
        </p:nvSpPr>
        <p:spPr bwMode="auto">
          <a:xfrm>
            <a:off x="7791450" y="2435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30" action="ppaction://hlinksldjump"/>
              </a:rPr>
              <a:t>$200</a:t>
            </a:r>
            <a:endParaRPr lang="en-US" sz="4000" b="1"/>
          </a:p>
        </p:txBody>
      </p:sp>
      <p:sp>
        <p:nvSpPr>
          <p:cNvPr id="9246" name="Text Box 71"/>
          <p:cNvSpPr txBox="1">
            <a:spLocks noChangeArrowheads="1"/>
          </p:cNvSpPr>
          <p:nvPr/>
        </p:nvSpPr>
        <p:spPr bwMode="auto">
          <a:xfrm>
            <a:off x="7781925" y="3578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31" action="ppaction://hlinksldjump"/>
              </a:rPr>
              <a:t>$300</a:t>
            </a:r>
            <a:endParaRPr lang="en-US" sz="4000" b="1"/>
          </a:p>
        </p:txBody>
      </p:sp>
      <p:sp>
        <p:nvSpPr>
          <p:cNvPr id="9247" name="Text Box 72"/>
          <p:cNvSpPr txBox="1">
            <a:spLocks noChangeArrowheads="1"/>
          </p:cNvSpPr>
          <p:nvPr/>
        </p:nvSpPr>
        <p:spPr bwMode="auto">
          <a:xfrm>
            <a:off x="7791450" y="4721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32" action="ppaction://hlinksldjump"/>
              </a:rPr>
              <a:t>$400</a:t>
            </a:r>
            <a:endParaRPr lang="en-US" sz="4000" b="1"/>
          </a:p>
        </p:txBody>
      </p:sp>
      <p:sp>
        <p:nvSpPr>
          <p:cNvPr id="9248" name="Text Box 73"/>
          <p:cNvSpPr txBox="1">
            <a:spLocks noChangeArrowheads="1"/>
          </p:cNvSpPr>
          <p:nvPr/>
        </p:nvSpPr>
        <p:spPr bwMode="auto">
          <a:xfrm>
            <a:off x="7791450" y="5864225"/>
            <a:ext cx="1200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33" action="ppaction://hlinksldjump"/>
              </a:rPr>
              <a:t>$500</a:t>
            </a:r>
            <a:endParaRPr lang="en-US" sz="4000" b="1"/>
          </a:p>
        </p:txBody>
      </p:sp>
      <p:sp>
        <p:nvSpPr>
          <p:cNvPr id="9290" name="AutoShape 74">
            <a:hlinkClick r:id="rId34" action="ppaction://hlinksldjump"/>
          </p:cNvPr>
          <p:cNvSpPr>
            <a:spLocks noChangeArrowheads="1"/>
          </p:cNvSpPr>
          <p:nvPr/>
        </p:nvSpPr>
        <p:spPr bwMode="auto">
          <a:xfrm>
            <a:off x="8839200" y="6553200"/>
            <a:ext cx="228600" cy="152400"/>
          </a:xfrm>
          <a:prstGeom prst="star5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250" name="WordArt 2"/>
          <p:cNvSpPr>
            <a:spLocks noChangeArrowheads="1" noChangeShapeType="1" noTextEdit="1"/>
          </p:cNvSpPr>
          <p:nvPr/>
        </p:nvSpPr>
        <p:spPr bwMode="auto">
          <a:xfrm>
            <a:off x="1743075" y="304800"/>
            <a:ext cx="11430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 smtClean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latin typeface="Times New Roman"/>
                <a:cs typeface="Times New Roman"/>
              </a:rPr>
              <a:t>Marketing </a:t>
            </a:r>
          </a:p>
          <a:p>
            <a:pPr algn="ctr"/>
            <a:r>
              <a:rPr lang="en-US" sz="3600" b="1" kern="10" dirty="0" smtClean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latin typeface="Times New Roman"/>
                <a:cs typeface="Times New Roman"/>
              </a:rPr>
              <a:t>Tools</a:t>
            </a:r>
            <a:endParaRPr lang="en-US" sz="3600" b="1" kern="10" dirty="0">
              <a:ln w="9525">
                <a:noFill/>
                <a:round/>
                <a:headEnd/>
                <a:tailEnd/>
              </a:ln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9251" name="WordArt 2"/>
          <p:cNvSpPr>
            <a:spLocks noChangeArrowheads="1" noChangeShapeType="1" noTextEdit="1"/>
          </p:cNvSpPr>
          <p:nvPr/>
        </p:nvSpPr>
        <p:spPr bwMode="auto">
          <a:xfrm>
            <a:off x="3257550" y="304800"/>
            <a:ext cx="11430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 smtClean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latin typeface="Times New Roman"/>
                <a:cs typeface="Times New Roman"/>
              </a:rPr>
              <a:t>Tourism </a:t>
            </a:r>
            <a:endParaRPr lang="en-US" sz="3600" b="1" kern="10" dirty="0">
              <a:ln w="9525">
                <a:noFill/>
                <a:round/>
                <a:headEnd/>
                <a:tailEnd/>
              </a:ln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9252" name="WordArt 2"/>
          <p:cNvSpPr>
            <a:spLocks noChangeArrowheads="1" noChangeShapeType="1" noTextEdit="1"/>
          </p:cNvSpPr>
          <p:nvPr/>
        </p:nvSpPr>
        <p:spPr bwMode="auto">
          <a:xfrm>
            <a:off x="4778375" y="295275"/>
            <a:ext cx="11430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 smtClean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latin typeface="Times New Roman"/>
                <a:cs typeface="Times New Roman"/>
              </a:rPr>
              <a:t>Buying</a:t>
            </a:r>
          </a:p>
          <a:p>
            <a:pPr algn="ctr"/>
            <a:r>
              <a:rPr lang="en-US" sz="3600" b="1" kern="10" dirty="0" smtClean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latin typeface="Times New Roman"/>
                <a:cs typeface="Times New Roman"/>
              </a:rPr>
              <a:t>Behaviors</a:t>
            </a:r>
            <a:endParaRPr lang="en-US" sz="3600" b="1" kern="10" dirty="0">
              <a:ln w="9525">
                <a:noFill/>
                <a:round/>
                <a:headEnd/>
                <a:tailEnd/>
              </a:ln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9253" name="WordArt 2"/>
          <p:cNvSpPr>
            <a:spLocks noChangeArrowheads="1" noChangeShapeType="1" noTextEdit="1"/>
          </p:cNvSpPr>
          <p:nvPr/>
        </p:nvSpPr>
        <p:spPr bwMode="auto">
          <a:xfrm>
            <a:off x="6324600" y="304800"/>
            <a:ext cx="11430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 smtClean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latin typeface="Times New Roman"/>
                <a:cs typeface="Times New Roman"/>
              </a:rPr>
              <a:t>Target</a:t>
            </a:r>
          </a:p>
          <a:p>
            <a:pPr algn="ctr"/>
            <a:r>
              <a:rPr lang="en-US" sz="3600" b="1" kern="10" dirty="0" smtClean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latin typeface="Times New Roman"/>
                <a:cs typeface="Times New Roman"/>
              </a:rPr>
              <a:t>Markets</a:t>
            </a:r>
            <a:endParaRPr lang="en-US" sz="3600" b="1" kern="10" dirty="0" smtClean="0">
              <a:ln w="9525">
                <a:noFill/>
                <a:round/>
                <a:headEnd/>
                <a:tailEnd/>
              </a:ln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9254" name="WordArt 2"/>
          <p:cNvSpPr>
            <a:spLocks noChangeArrowheads="1" noChangeShapeType="1" noTextEdit="1"/>
          </p:cNvSpPr>
          <p:nvPr/>
        </p:nvSpPr>
        <p:spPr bwMode="auto">
          <a:xfrm>
            <a:off x="7810500" y="306388"/>
            <a:ext cx="11430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 dirty="0" smtClean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latin typeface="Times New Roman"/>
                <a:cs typeface="Times New Roman"/>
              </a:rPr>
              <a:t>Customer</a:t>
            </a:r>
          </a:p>
          <a:p>
            <a:pPr algn="ctr"/>
            <a:r>
              <a:rPr lang="en-US" sz="3600" b="1" kern="10" dirty="0" smtClean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latin typeface="Times New Roman"/>
                <a:cs typeface="Times New Roman"/>
              </a:rPr>
              <a:t>Service</a:t>
            </a:r>
            <a:endParaRPr lang="en-US" sz="3600" b="1" kern="10" dirty="0">
              <a:ln w="9525">
                <a:noFill/>
                <a:round/>
                <a:headEnd/>
                <a:tailEnd/>
              </a:ln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WordArt 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1828800" y="1524000"/>
            <a:ext cx="5257800" cy="3505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Name 4 subdivisions </a:t>
            </a:r>
          </a:p>
          <a:p>
            <a:pPr algn="ctr">
              <a:defRPr/>
            </a:pPr>
            <a:r>
              <a:rPr lang="en-US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Times New Roman"/>
                <a:cs typeface="Times New Roman"/>
              </a:rPr>
              <a:t>of the Music Industry</a:t>
            </a:r>
            <a:endParaRPr lang="en-US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pic>
        <p:nvPicPr>
          <p:cNvPr id="10243" name="Picture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5638800"/>
            <a:ext cx="103822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CC"/>
        </a:hlink>
        <a:folHlink>
          <a:srgbClr val="00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FFFF00"/>
    </a:hlink>
    <a:folHlink>
      <a:srgbClr val="3366F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919</TotalTime>
  <Words>800</Words>
  <Application>Microsoft Office PowerPoint</Application>
  <PresentationFormat>On-screen Show (4:3)</PresentationFormat>
  <Paragraphs>263</Paragraphs>
  <Slides>71</Slides>
  <Notes>0</Notes>
  <HiddenSlides>0</HiddenSlides>
  <MMClips>3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71</vt:i4>
      </vt:variant>
    </vt:vector>
  </HeadingPairs>
  <TitlesOfParts>
    <vt:vector size="72" baseType="lpstr"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  <vt:lpstr>Slide 65</vt:lpstr>
      <vt:lpstr>Slide 66</vt:lpstr>
      <vt:lpstr>Slide 67</vt:lpstr>
      <vt:lpstr>Slide 68</vt:lpstr>
      <vt:lpstr>Slide 69</vt:lpstr>
      <vt:lpstr>Slide 70</vt:lpstr>
      <vt:lpstr>Slide 71</vt:lpstr>
    </vt:vector>
  </TitlesOfParts>
  <Company>Jessamine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Matt Hamlyn</dc:creator>
  <dc:description>email mhamlyn@jessamine.k12.ky.us</dc:description>
  <cp:lastModifiedBy>jsundlin</cp:lastModifiedBy>
  <cp:revision>78</cp:revision>
  <dcterms:created xsi:type="dcterms:W3CDTF">1999-10-07T17:16:48Z</dcterms:created>
  <dcterms:modified xsi:type="dcterms:W3CDTF">2012-12-10T21:00:49Z</dcterms:modified>
</cp:coreProperties>
</file>